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309" r:id="rId4"/>
    <p:sldId id="311" r:id="rId5"/>
    <p:sldId id="312" r:id="rId6"/>
    <p:sldId id="313" r:id="rId7"/>
    <p:sldId id="314" r:id="rId8"/>
    <p:sldId id="315" r:id="rId9"/>
    <p:sldId id="295" r:id="rId10"/>
    <p:sldId id="327" r:id="rId11"/>
    <p:sldId id="316" r:id="rId12"/>
    <p:sldId id="317" r:id="rId13"/>
    <p:sldId id="322" r:id="rId14"/>
    <p:sldId id="318" r:id="rId15"/>
    <p:sldId id="289" r:id="rId16"/>
    <p:sldId id="319" r:id="rId17"/>
    <p:sldId id="320" r:id="rId18"/>
    <p:sldId id="321" r:id="rId19"/>
    <p:sldId id="297" r:id="rId20"/>
    <p:sldId id="323" r:id="rId21"/>
    <p:sldId id="324" r:id="rId22"/>
    <p:sldId id="326" r:id="rId23"/>
    <p:sldId id="325" r:id="rId24"/>
    <p:sldId id="286" r:id="rId2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等线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等线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等线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等线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等线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等线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等线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等线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5588E"/>
    <a:srgbClr val="589876"/>
    <a:srgbClr val="1D6F62"/>
    <a:srgbClr val="3D8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06" autoAdjust="0"/>
  </p:normalViewPr>
  <p:slideViewPr>
    <p:cSldViewPr snapToGrid="0">
      <p:cViewPr varScale="1">
        <p:scale>
          <a:sx n="63" d="100"/>
          <a:sy n="63" d="100"/>
        </p:scale>
        <p:origin x="-99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8544907-776D-432D-BE96-D5CEFBA8A02F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0AE9D33-04A9-4D38-9DD0-9297581047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8622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AE9D33-04A9-4D38-9DD0-929758104731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88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AE9D33-04A9-4D38-9DD0-929758104731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88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AE9D33-04A9-4D38-9DD0-929758104731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88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AE9D33-04A9-4D38-9DD0-929758104731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88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AE9D33-04A9-4D38-9DD0-929758104731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8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9F64D-65D1-4F3F-8438-EFFF470AF423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E81CF-2BC6-4C71-8F41-4B617E956F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 userDrawn="1"/>
        </p:nvSpPr>
        <p:spPr bwMode="auto">
          <a:xfrm>
            <a:off x="235527" y="180254"/>
            <a:ext cx="3810000" cy="42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等线 Light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9pPr>
          </a:lstStyle>
          <a:p>
            <a:r>
              <a:rPr lang="zh-CN" altLang="en-US" sz="2000" dirty="0" smtClean="0"/>
              <a:t>单击此处编辑母版标题样式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3201535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8BB4F-559C-423E-9D34-91032EDF2D16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894E9-D74A-43B5-8D9E-D540FCED03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842820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CC7CF-2DEB-4529-A7BF-EA13478E6380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C8294-D95A-4CC6-83A2-C9B5940920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545501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FD5FA-0B9F-48BF-8FA5-FE211AA9B283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4E898-E527-49E1-9E38-F48212BE5B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565789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B66F5-AFEF-475F-801F-9A797AC4DB3B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6170C-75FD-4A08-B35E-223941CF82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 userDrawn="1"/>
        </p:nvSpPr>
        <p:spPr bwMode="auto">
          <a:xfrm>
            <a:off x="235527" y="180254"/>
            <a:ext cx="3810000" cy="42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等线 Light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/>
                <a:ea typeface="等线 Light"/>
                <a:cs typeface="等线 Light"/>
              </a:defRPr>
            </a:lvl9pPr>
          </a:lstStyle>
          <a:p>
            <a:r>
              <a:rPr lang="zh-CN" altLang="en-US" sz="2000" dirty="0" smtClean="0"/>
              <a:t>单击此处编辑母版标题样式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8538707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251CB-1C5E-4743-9C90-FEE716490277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62617-8957-48ED-B441-31DFF46E0B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615340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82244-231C-499C-A234-DB62B0193475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6A0AB-FEC2-42A8-8DB2-F49E4A080C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483947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A059C-520D-402F-9C77-A13FA847F796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514FB-0B77-4225-A3E8-72C4B77671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569304"/>
      </p:ext>
    </p:extLst>
  </p:cSld>
  <p:clrMapOvr>
    <a:masterClrMapping/>
  </p:clrMapOvr>
  <p:transition spd="slow" advTm="300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C626B-77F4-4EE6-A642-6221FD1BB2F4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28D21-0BF3-4A09-91EC-4CF1A12C63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628909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33D17-CAF6-4C2B-9BBB-0C88C1D26686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7C58C-5F18-41B0-BDDD-DFBFB9F500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325756"/>
      </p:ext>
    </p:extLst>
  </p:cSld>
  <p:clrMapOvr>
    <a:masterClrMapping/>
  </p:clrMapOvr>
  <p:transition spd="slow" advTm="300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10B01A-2CE3-4675-A694-A52CDD3CC343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9F6AE-3482-4216-BF20-49BC3B5057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71373"/>
      </p:ext>
    </p:extLst>
  </p:cSld>
  <p:clrMapOvr>
    <a:masterClrMapping/>
  </p:clrMapOvr>
  <p:transition spd="slow" advTm="3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F9A12D1-2899-4F8B-A044-A8767DB4202D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9A0284-7553-47BE-9AD5-EB87D0A1DD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Tm="3000">
    <p:random/>
  </p:transition>
  <p:timing>
    <p:tnLst>
      <p:par>
        <p:cTn id="1" dur="indefinite" restart="never" nodeType="tmRoot"/>
      </p:par>
    </p:tnLst>
  </p:timing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elastic.c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平行四边形 1"/>
          <p:cNvSpPr/>
          <p:nvPr/>
        </p:nvSpPr>
        <p:spPr>
          <a:xfrm flipH="1">
            <a:off x="5400675" y="0"/>
            <a:ext cx="6207125" cy="6858000"/>
          </a:xfrm>
          <a:prstGeom prst="parallelogram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33"/>
          <p:cNvSpPr txBox="1">
            <a:spLocks noChangeArrowheads="1"/>
          </p:cNvSpPr>
          <p:nvPr/>
        </p:nvSpPr>
        <p:spPr bwMode="auto">
          <a:xfrm>
            <a:off x="6511924" y="3059113"/>
            <a:ext cx="3984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概念 、系统原理 、系统的使用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33"/>
          <p:cNvSpPr txBox="1">
            <a:spLocks noChangeArrowheads="1"/>
          </p:cNvSpPr>
          <p:nvPr/>
        </p:nvSpPr>
        <p:spPr bwMode="auto">
          <a:xfrm>
            <a:off x="6511923" y="3474720"/>
            <a:ext cx="3984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演讲人：林健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1" y="801007"/>
            <a:ext cx="5872993" cy="1821739"/>
          </a:xfrm>
          <a:prstGeom prst="rect">
            <a:avLst/>
          </a:prstGeom>
        </p:spPr>
      </p:pic>
    </p:spTree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8420" y="400556"/>
            <a:ext cx="424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第二章 系统原理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2.2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55" y="4154210"/>
            <a:ext cx="7982946" cy="268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50614" y="1150145"/>
            <a:ext cx="94665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搜索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dirty="0" smtClean="0"/>
              <a:t> 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一当一个客户端请求查询某条数据时，通常用如下几个步骤完成搜索。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）客户端给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发请求，查询名字叫张三的数据。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节点接收到请求，判断出当前数据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_ID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对应的分片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，且分片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中的数据对应的复制分片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R0,R1f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都有，会将请求转发到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处理。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）取出文档数据返回给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，最终返回给客户端。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5880" y="3815804"/>
            <a:ext cx="1110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注意，这里的请求，其实会并发查询所有复制分片 中的名字叫张三的数据。所以这里会非常快的返回数据。</a:t>
            </a:r>
          </a:p>
        </p:txBody>
      </p:sp>
      <p:sp>
        <p:nvSpPr>
          <p:cNvPr id="7" name="Shape 917"/>
          <p:cNvSpPr/>
          <p:nvPr/>
        </p:nvSpPr>
        <p:spPr>
          <a:xfrm flipV="1">
            <a:off x="939164" y="1171100"/>
            <a:ext cx="10551795" cy="0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kern="0">
              <a:solidFill>
                <a:sysClr val="windowText" lastClr="000000"/>
              </a:solidFill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17648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8420" y="400556"/>
            <a:ext cx="424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第二章 系统原理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2.3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54" y="5030028"/>
            <a:ext cx="6535146" cy="182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50614" y="1150145"/>
            <a:ext cx="101470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更新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dirty="0" smtClean="0"/>
              <a:t> 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一当一个客户端请求更新某条数据时，通常用如下几个步骤完成更新。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客户端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更新请求。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它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转发请求到主分片所在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主分片检索出文档，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_source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字段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，然后在主分片上重建索引。如果有其他进程修改了文档，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它以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retry_on_conflict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的次数重复步骤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，都未成功则放弃。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如果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更新文档，它同时转发文档的新版本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的复制节点以重建索引。当所有复制节点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报告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成功，	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返回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成功给请求节点，然后返回给客户端。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Shape 917"/>
          <p:cNvSpPr/>
          <p:nvPr/>
        </p:nvSpPr>
        <p:spPr>
          <a:xfrm flipV="1">
            <a:off x="939164" y="1171100"/>
            <a:ext cx="10551795" cy="0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kern="0">
              <a:solidFill>
                <a:sysClr val="windowText" lastClr="000000"/>
              </a:solidFill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899618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8420" y="400556"/>
            <a:ext cx="424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第二章 系统原理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2.4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0614" y="1150145"/>
            <a:ext cx="10147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dirty="0" smtClean="0"/>
              <a:t> 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一当一个客户端请求创建或更新某条数据时，通常用如下几个步骤完成创建、删除索引 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客户端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发送创建、删除请求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）根据 文档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ID,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将它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转发请求到主分片所在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在主分片上执行请求，如果成功，它将会转发请求到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的复制分片上，当所有复制分片成功，则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返回成功信息给请求结点。在将信息返回给客户端。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614" y="3997317"/>
            <a:ext cx="9822054" cy="286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hape 917"/>
          <p:cNvSpPr/>
          <p:nvPr/>
        </p:nvSpPr>
        <p:spPr>
          <a:xfrm flipV="1">
            <a:off x="939164" y="1171100"/>
            <a:ext cx="10551795" cy="0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kern="0">
              <a:solidFill>
                <a:sysClr val="windowText" lastClr="000000"/>
              </a:solidFill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669574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"/>
          <p:cNvGrpSpPr>
            <a:grpSpLocks/>
          </p:cNvGrpSpPr>
          <p:nvPr/>
        </p:nvGrpSpPr>
        <p:grpSpPr bwMode="auto">
          <a:xfrm>
            <a:off x="4473575" y="1666875"/>
            <a:ext cx="2085975" cy="2117725"/>
            <a:chOff x="4473131" y="1667188"/>
            <a:chExt cx="2086904" cy="2116762"/>
          </a:xfrm>
          <a:solidFill>
            <a:schemeClr val="accent2">
              <a:lumMod val="75000"/>
            </a:schemeClr>
          </a:solidFill>
        </p:grpSpPr>
        <p:sp>
          <p:nvSpPr>
            <p:cNvPr id="30" name="Freeform 3"/>
            <p:cNvSpPr>
              <a:spLocks noChangeArrowheads="1"/>
            </p:cNvSpPr>
            <p:nvPr/>
          </p:nvSpPr>
          <p:spPr bwMode="auto">
            <a:xfrm rot="19397468">
              <a:off x="4473131" y="1667188"/>
              <a:ext cx="2086904" cy="2116762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121910" tIns="60955" rIns="121910" bIns="60955" anchor="ctr"/>
            <a:lstStyle/>
            <a:p>
              <a:pPr defTabSz="54404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49" kern="0">
                <a:solidFill>
                  <a:srgbClr val="E2E3E9"/>
                </a:solidFill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1" name="TextBox 22"/>
            <p:cNvSpPr txBox="1">
              <a:spLocks noChangeArrowheads="1"/>
            </p:cNvSpPr>
            <p:nvPr/>
          </p:nvSpPr>
          <p:spPr bwMode="auto">
            <a:xfrm>
              <a:off x="4813481" y="2279172"/>
              <a:ext cx="1319494" cy="73828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884" tIns="60941" rIns="121884" bIns="60941">
              <a:spAutoFit/>
            </a:bodyPr>
            <a:lstStyle>
              <a:lvl1pPr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algn="ctr"/>
              <a:r>
                <a:rPr lang="zh-CN" altLang="en-US" sz="4000" b="1" dirty="0" smtClean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cs typeface="Roboto Black"/>
                  <a:sym typeface="Arial" pitchFamily="34" charset="0"/>
                </a:rPr>
                <a:t>分析 </a:t>
              </a:r>
              <a:endParaRPr lang="ru-RU" altLang="zh-CN" sz="40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Roboto Black"/>
                <a:sym typeface="Arial" pitchFamily="34" charset="0"/>
              </a:endParaRPr>
            </a:p>
          </p:txBody>
        </p:sp>
      </p:grpSp>
      <p:grpSp>
        <p:nvGrpSpPr>
          <p:cNvPr id="32" name="组合 6"/>
          <p:cNvGrpSpPr>
            <a:grpSpLocks/>
          </p:cNvGrpSpPr>
          <p:nvPr/>
        </p:nvGrpSpPr>
        <p:grpSpPr bwMode="auto">
          <a:xfrm>
            <a:off x="5449888" y="3635375"/>
            <a:ext cx="2085975" cy="2116138"/>
            <a:chOff x="5449334" y="3635442"/>
            <a:chExt cx="2086904" cy="2116762"/>
          </a:xfrm>
          <a:solidFill>
            <a:srgbClr val="00B050"/>
          </a:solidFill>
        </p:grpSpPr>
        <p:sp>
          <p:nvSpPr>
            <p:cNvPr id="33" name="Freeform 3"/>
            <p:cNvSpPr>
              <a:spLocks noChangeArrowheads="1"/>
            </p:cNvSpPr>
            <p:nvPr/>
          </p:nvSpPr>
          <p:spPr bwMode="auto">
            <a:xfrm rot="8579122">
              <a:off x="5449334" y="3635442"/>
              <a:ext cx="2086904" cy="2116762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121910" tIns="60955" rIns="121910" bIns="60955" anchor="ctr"/>
            <a:lstStyle/>
            <a:p>
              <a:pPr defTabSz="54404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49" kern="0">
                <a:solidFill>
                  <a:srgbClr val="E2E3E9"/>
                </a:solidFill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5815402" y="4159293"/>
              <a:ext cx="1319494" cy="95435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884" tIns="60941" rIns="121884" bIns="60941">
              <a:spAutoFit/>
            </a:bodyPr>
            <a:lstStyle>
              <a:lvl1pPr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algn="ctr"/>
              <a:r>
                <a:rPr lang="zh-CN" altLang="en-US" sz="4000" b="1" dirty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cs typeface="Roboto Black"/>
                  <a:sym typeface="Arial" pitchFamily="34" charset="0"/>
                </a:rPr>
                <a:t>搜索</a:t>
              </a:r>
              <a:r>
                <a:rPr lang="zh-CN" altLang="en-US" sz="5400" b="1" dirty="0" smtClean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cs typeface="Roboto Black"/>
                  <a:sym typeface="Arial" pitchFamily="34" charset="0"/>
                </a:rPr>
                <a:t> </a:t>
              </a:r>
              <a:endParaRPr lang="ru-RU" altLang="zh-CN" sz="54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Roboto Black"/>
                <a:sym typeface="Arial" pitchFamily="34" charset="0"/>
              </a:endParaRPr>
            </a:p>
          </p:txBody>
        </p:sp>
      </p:grpSp>
      <p:grpSp>
        <p:nvGrpSpPr>
          <p:cNvPr id="35" name="组合 9"/>
          <p:cNvGrpSpPr>
            <a:grpSpLocks/>
          </p:cNvGrpSpPr>
          <p:nvPr/>
        </p:nvGrpSpPr>
        <p:grpSpPr bwMode="auto">
          <a:xfrm>
            <a:off x="5930900" y="2174875"/>
            <a:ext cx="2117725" cy="2087563"/>
            <a:chOff x="5930924" y="2175470"/>
            <a:chExt cx="2117038" cy="208663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6" name="Freeform 3"/>
            <p:cNvSpPr>
              <a:spLocks noChangeArrowheads="1"/>
            </p:cNvSpPr>
            <p:nvPr/>
          </p:nvSpPr>
          <p:spPr bwMode="auto">
            <a:xfrm rot="3202081">
              <a:off x="5946127" y="2160267"/>
              <a:ext cx="2086632" cy="211703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121910" tIns="60955" rIns="121910" bIns="60955" anchor="ctr"/>
            <a:lstStyle/>
            <a:p>
              <a:pPr defTabSz="54404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49" kern="0">
                <a:solidFill>
                  <a:srgbClr val="E2E3E9"/>
                </a:solidFill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7" name="TextBox 25"/>
            <p:cNvSpPr txBox="1">
              <a:spLocks noChangeArrowheads="1"/>
            </p:cNvSpPr>
            <p:nvPr/>
          </p:nvSpPr>
          <p:spPr bwMode="auto">
            <a:xfrm>
              <a:off x="6511550" y="2820124"/>
              <a:ext cx="1290747" cy="7382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4" tIns="60941" rIns="121884" bIns="60941">
              <a:spAutoFit/>
            </a:bodyPr>
            <a:lstStyle>
              <a:lvl1pPr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algn="ctr"/>
              <a:r>
                <a:rPr lang="zh-CN" altLang="en-US" sz="4000" b="1" dirty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cs typeface="Roboto Black"/>
                  <a:sym typeface="Arial" pitchFamily="34" charset="0"/>
                </a:rPr>
                <a:t>存储</a:t>
              </a:r>
              <a:endParaRPr lang="ru-RU" altLang="zh-CN" sz="40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Roboto Black"/>
                <a:sym typeface="Arial" pitchFamily="34" charset="0"/>
              </a:endParaRPr>
            </a:p>
          </p:txBody>
        </p:sp>
      </p:grpSp>
      <p:grpSp>
        <p:nvGrpSpPr>
          <p:cNvPr id="38" name="组合 12"/>
          <p:cNvGrpSpPr>
            <a:grpSpLocks/>
          </p:cNvGrpSpPr>
          <p:nvPr/>
        </p:nvGrpSpPr>
        <p:grpSpPr bwMode="auto">
          <a:xfrm>
            <a:off x="3962400" y="3167063"/>
            <a:ext cx="2116138" cy="2087562"/>
            <a:chOff x="3962185" y="3167649"/>
            <a:chExt cx="2117038" cy="2086632"/>
          </a:xfrm>
        </p:grpSpPr>
        <p:sp>
          <p:nvSpPr>
            <p:cNvPr id="39" name="Freeform 3"/>
            <p:cNvSpPr>
              <a:spLocks noChangeArrowheads="1"/>
            </p:cNvSpPr>
            <p:nvPr/>
          </p:nvSpPr>
          <p:spPr bwMode="auto">
            <a:xfrm rot="13978264">
              <a:off x="3977388" y="3152446"/>
              <a:ext cx="2086632" cy="211703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txBody>
            <a:bodyPr wrap="none" lIns="121910" tIns="60955" rIns="121910" bIns="60955" anchor="ctr"/>
            <a:lstStyle/>
            <a:p>
              <a:pPr defTabSz="54404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49" kern="0">
                <a:solidFill>
                  <a:srgbClr val="E2E3E9"/>
                </a:solidFill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0" name="TextBox 33"/>
            <p:cNvSpPr txBox="1">
              <a:spLocks noChangeArrowheads="1"/>
            </p:cNvSpPr>
            <p:nvPr/>
          </p:nvSpPr>
          <p:spPr bwMode="auto">
            <a:xfrm>
              <a:off x="4265846" y="3872897"/>
              <a:ext cx="1319494" cy="7382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884" tIns="60941" rIns="121884" bIns="60941">
              <a:spAutoFit/>
            </a:bodyPr>
            <a:lstStyle>
              <a:lvl1pPr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defTabSz="5429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defTabSz="5429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algn="ctr"/>
              <a:r>
                <a:rPr lang="zh-CN" altLang="en-US" sz="4000" b="1" dirty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cs typeface="Roboto Black"/>
                  <a:sym typeface="Arial" pitchFamily="34" charset="0"/>
                </a:rPr>
                <a:t>分布</a:t>
              </a:r>
              <a:endParaRPr lang="ru-RU" altLang="zh-CN" sz="40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cs typeface="Roboto Black"/>
                <a:sym typeface="Arial" pitchFamily="34" charset="0"/>
              </a:endParaRPr>
            </a:p>
          </p:txBody>
        </p:sp>
      </p:grpSp>
      <p:sp>
        <p:nvSpPr>
          <p:cNvPr id="41" name="TextBox 13"/>
          <p:cNvSpPr txBox="1">
            <a:spLocks noChangeArrowheads="1"/>
          </p:cNvSpPr>
          <p:nvPr/>
        </p:nvSpPr>
        <p:spPr bwMode="auto">
          <a:xfrm>
            <a:off x="1839120" y="1775948"/>
            <a:ext cx="2336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实时分析</a:t>
            </a:r>
            <a:endParaRPr lang="en-US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" name="TextBox 13"/>
          <p:cNvSpPr txBox="1">
            <a:spLocks noChangeArrowheads="1"/>
          </p:cNvSpPr>
          <p:nvPr/>
        </p:nvSpPr>
        <p:spPr bwMode="auto">
          <a:xfrm>
            <a:off x="1835150" y="2165837"/>
            <a:ext cx="2216301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 err="1" smtClean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Es</a:t>
            </a:r>
            <a:r>
              <a:rPr lang="zh-CN" altLang="en-US" sz="1400" dirty="0" smtClean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可以根据业务要求 ，发挥分布式的优点，尽最大性能实时分析、解析出业务需要的数据文档。</a:t>
            </a:r>
            <a:endParaRPr lang="en-US" altLang="zh-CN" sz="14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3" name="TextBox 13"/>
          <p:cNvSpPr txBox="1">
            <a:spLocks noChangeArrowheads="1"/>
          </p:cNvSpPr>
          <p:nvPr/>
        </p:nvSpPr>
        <p:spPr bwMode="auto">
          <a:xfrm>
            <a:off x="1835150" y="4162425"/>
            <a:ext cx="2336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分布集群</a:t>
            </a:r>
            <a:endParaRPr lang="en-US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5" name="TextBox 13"/>
          <p:cNvSpPr txBox="1">
            <a:spLocks noChangeArrowheads="1"/>
          </p:cNvSpPr>
          <p:nvPr/>
        </p:nvSpPr>
        <p:spPr bwMode="auto">
          <a:xfrm>
            <a:off x="8280400" y="1791187"/>
            <a:ext cx="23383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实时存储</a:t>
            </a:r>
            <a:endParaRPr lang="en-US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6" name="TextBox 13"/>
          <p:cNvSpPr txBox="1">
            <a:spLocks noChangeArrowheads="1"/>
          </p:cNvSpPr>
          <p:nvPr/>
        </p:nvSpPr>
        <p:spPr bwMode="auto">
          <a:xfrm>
            <a:off x="8280400" y="2165837"/>
            <a:ext cx="3195320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Elastic </a:t>
            </a:r>
            <a:r>
              <a:rPr lang="zh-CN" altLang="en-US" sz="14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某个主结点保存数据时候，只有当复制分片保存成功，才能认为是实时保存成功。并可以并发支持批量数据保存。文档以分片的形式，保存在不同的机器上。</a:t>
            </a:r>
            <a:endParaRPr lang="en-US" altLang="zh-CN" sz="14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7" name="TextBox 13"/>
          <p:cNvSpPr txBox="1">
            <a:spLocks noChangeArrowheads="1"/>
          </p:cNvSpPr>
          <p:nvPr/>
        </p:nvSpPr>
        <p:spPr bwMode="auto">
          <a:xfrm>
            <a:off x="8280400" y="4162425"/>
            <a:ext cx="23383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快速</a:t>
            </a:r>
            <a:r>
              <a:rPr lang="zh-CN" altLang="en-US" sz="2000" b="1" dirty="0" smtClean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搜索</a:t>
            </a:r>
            <a:endParaRPr lang="en-US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8" name="TextBox 13"/>
          <p:cNvSpPr txBox="1">
            <a:spLocks noChangeArrowheads="1"/>
          </p:cNvSpPr>
          <p:nvPr/>
        </p:nvSpPr>
        <p:spPr bwMode="auto">
          <a:xfrm>
            <a:off x="8280400" y="4537075"/>
            <a:ext cx="319532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Elastic</a:t>
            </a:r>
            <a:r>
              <a:rPr lang="zh-CN" altLang="en-US" sz="14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并发从</a:t>
            </a:r>
            <a:r>
              <a:rPr lang="en-US" altLang="zh-CN" sz="14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N</a:t>
            </a:r>
            <a:r>
              <a:rPr lang="zh-CN" altLang="en-US" sz="14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台机器中的复制节点或主节点取出数据，通过查询负载机来进行组合数据，最终响应请求。</a:t>
            </a:r>
            <a:r>
              <a:rPr lang="en-US" altLang="zh-CN" sz="14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10</a:t>
            </a:r>
            <a:r>
              <a:rPr lang="zh-CN" altLang="en-US" sz="14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亿的数据，可以最快</a:t>
            </a:r>
            <a:r>
              <a:rPr lang="en-US" altLang="zh-CN" sz="14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1-2</a:t>
            </a:r>
            <a:r>
              <a:rPr lang="zh-CN" altLang="en-US" sz="14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秒内搜索出结果</a:t>
            </a:r>
            <a:endParaRPr lang="en-US" altLang="zh-CN" sz="14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9" name="TextBox 13"/>
          <p:cNvSpPr txBox="1">
            <a:spLocks noChangeArrowheads="1"/>
          </p:cNvSpPr>
          <p:nvPr/>
        </p:nvSpPr>
        <p:spPr bwMode="auto">
          <a:xfrm>
            <a:off x="1835150" y="4611250"/>
            <a:ext cx="2216301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根据业务需求及当前的搜索量，</a:t>
            </a:r>
            <a:r>
              <a:rPr lang="en-US" altLang="zh-CN" sz="1400" dirty="0" smtClean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Elastic</a:t>
            </a:r>
            <a:r>
              <a:rPr lang="zh-CN" altLang="en-US" sz="1400" dirty="0" smtClean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可以横向扩展，支持最大</a:t>
            </a:r>
            <a:r>
              <a:rPr lang="en-US" altLang="zh-CN" sz="1400" dirty="0" smtClean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PB</a:t>
            </a:r>
            <a:r>
              <a:rPr lang="zh-CN" altLang="en-US" sz="1400" dirty="0" smtClean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级的分布数据，可以提高索引的搜索速度。</a:t>
            </a:r>
            <a:endParaRPr lang="en-US" altLang="zh-CN" sz="14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38420" y="400556"/>
            <a:ext cx="424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第二章 系统原理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2.5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sp>
        <p:nvSpPr>
          <p:cNvPr id="52" name="Shape 917"/>
          <p:cNvSpPr/>
          <p:nvPr/>
        </p:nvSpPr>
        <p:spPr>
          <a:xfrm flipV="1">
            <a:off x="939164" y="1171100"/>
            <a:ext cx="10551795" cy="0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kern="0">
              <a:solidFill>
                <a:sysClr val="windowText" lastClr="000000"/>
              </a:solidFill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18409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5" grpId="0"/>
      <p:bldP spid="46" grpId="0"/>
      <p:bldP spid="47" grpId="0"/>
      <p:bldP spid="48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72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直角三角形 8"/>
          <p:cNvSpPr/>
          <p:nvPr/>
        </p:nvSpPr>
        <p:spPr>
          <a:xfrm>
            <a:off x="5181600" y="4381500"/>
            <a:ext cx="1701800" cy="1701800"/>
          </a:xfrm>
          <a:prstGeom prst="rtTriangle">
            <a:avLst/>
          </a:prstGeom>
          <a:solidFill>
            <a:srgbClr val="3D82B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1574800" y="1117600"/>
            <a:ext cx="863600" cy="863600"/>
          </a:xfrm>
          <a:prstGeom prst="rtTriangle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28"/>
          <p:cNvSpPr txBox="1">
            <a:spLocks noChangeArrowheads="1"/>
          </p:cNvSpPr>
          <p:nvPr/>
        </p:nvSpPr>
        <p:spPr bwMode="auto">
          <a:xfrm>
            <a:off x="7046913" y="2640013"/>
            <a:ext cx="38163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r>
              <a:rPr lang="zh-CN" altLang="en-US" sz="4400" b="1" dirty="0" smtClean="0">
                <a:solidFill>
                  <a:srgbClr val="589876"/>
                </a:solidFill>
                <a:latin typeface="微软雅黑" pitchFamily="34" charset="-122"/>
                <a:ea typeface="微软雅黑" pitchFamily="34" charset="-122"/>
              </a:rPr>
              <a:t>安装部署</a:t>
            </a:r>
            <a:endParaRPr lang="zh-CN" altLang="en-US" sz="4400" b="1" dirty="0">
              <a:solidFill>
                <a:srgbClr val="58987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28"/>
          <p:cNvSpPr txBox="1">
            <a:spLocks noChangeArrowheads="1"/>
          </p:cNvSpPr>
          <p:nvPr/>
        </p:nvSpPr>
        <p:spPr bwMode="auto">
          <a:xfrm>
            <a:off x="483393" y="3085307"/>
            <a:ext cx="2589213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r>
              <a:rPr lang="en-US" altLang="zh-CN" sz="28700" b="1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8700" b="1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8"/>
          <p:cNvSpPr txBox="1">
            <a:spLocks noChangeArrowheads="1"/>
          </p:cNvSpPr>
          <p:nvPr/>
        </p:nvSpPr>
        <p:spPr bwMode="auto">
          <a:xfrm>
            <a:off x="6169660" y="3684597"/>
            <a:ext cx="6375400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ElastichSearch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(ES)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如何在部署在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Linux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81" y="35192"/>
            <a:ext cx="9343807" cy="289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17481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7"/>
          <p:cNvSpPr/>
          <p:nvPr/>
        </p:nvSpPr>
        <p:spPr>
          <a:xfrm flipV="1">
            <a:off x="1533525" y="3571875"/>
            <a:ext cx="9166225" cy="0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kern="0">
              <a:solidFill>
                <a:sysClr val="windowText" lastClr="000000"/>
              </a:solidFill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  <p:sp>
        <p:nvSpPr>
          <p:cNvPr id="5" name="Shape 918"/>
          <p:cNvSpPr/>
          <p:nvPr/>
        </p:nvSpPr>
        <p:spPr>
          <a:xfrm flipV="1">
            <a:off x="5872163" y="1700213"/>
            <a:ext cx="0" cy="4021137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kern="0">
              <a:solidFill>
                <a:sysClr val="windowText" lastClr="000000"/>
              </a:solidFill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  <p:grpSp>
        <p:nvGrpSpPr>
          <p:cNvPr id="2" name="组合 5"/>
          <p:cNvGrpSpPr>
            <a:grpSpLocks/>
          </p:cNvGrpSpPr>
          <p:nvPr/>
        </p:nvGrpSpPr>
        <p:grpSpPr bwMode="auto">
          <a:xfrm>
            <a:off x="1506538" y="4316413"/>
            <a:ext cx="914400" cy="914400"/>
            <a:chOff x="1505829" y="4315982"/>
            <a:chExt cx="914955" cy="914955"/>
          </a:xfrm>
        </p:grpSpPr>
        <p:sp>
          <p:nvSpPr>
            <p:cNvPr id="7" name="椭圆 6"/>
            <p:cNvSpPr/>
            <p:nvPr/>
          </p:nvSpPr>
          <p:spPr>
            <a:xfrm>
              <a:off x="1505829" y="4315982"/>
              <a:ext cx="914955" cy="914955"/>
            </a:xfrm>
            <a:prstGeom prst="ellipse">
              <a:avLst/>
            </a:prstGeom>
            <a:solidFill>
              <a:srgbClr val="589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68" name="Freeform 213"/>
            <p:cNvSpPr>
              <a:spLocks/>
            </p:cNvSpPr>
            <p:nvPr/>
          </p:nvSpPr>
          <p:spPr bwMode="auto">
            <a:xfrm>
              <a:off x="1777447" y="4627829"/>
              <a:ext cx="348568" cy="348568"/>
            </a:xfrm>
            <a:custGeom>
              <a:avLst/>
              <a:gdLst>
                <a:gd name="T0" fmla="*/ 116189 w 288"/>
                <a:gd name="T1" fmla="*/ 0 h 288"/>
                <a:gd name="T2" fmla="*/ 174284 w 288"/>
                <a:gd name="T3" fmla="*/ 48412 h 288"/>
                <a:gd name="T4" fmla="*/ 232379 w 288"/>
                <a:gd name="T5" fmla="*/ 0 h 288"/>
                <a:gd name="T6" fmla="*/ 348568 w 288"/>
                <a:gd name="T7" fmla="*/ 43571 h 288"/>
                <a:gd name="T8" fmla="*/ 348568 w 288"/>
                <a:gd name="T9" fmla="*/ 130713 h 288"/>
                <a:gd name="T10" fmla="*/ 271108 w 288"/>
                <a:gd name="T11" fmla="*/ 108927 h 288"/>
                <a:gd name="T12" fmla="*/ 271108 w 288"/>
                <a:gd name="T13" fmla="*/ 348568 h 288"/>
                <a:gd name="T14" fmla="*/ 77460 w 288"/>
                <a:gd name="T15" fmla="*/ 348568 h 288"/>
                <a:gd name="T16" fmla="*/ 77460 w 288"/>
                <a:gd name="T17" fmla="*/ 108927 h 288"/>
                <a:gd name="T18" fmla="*/ 0 w 288"/>
                <a:gd name="T19" fmla="*/ 130713 h 288"/>
                <a:gd name="T20" fmla="*/ 0 w 288"/>
                <a:gd name="T21" fmla="*/ 43571 h 288"/>
                <a:gd name="T22" fmla="*/ 116189 w 288"/>
                <a:gd name="T23" fmla="*/ 0 h 2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88"/>
                <a:gd name="T37" fmla="*/ 0 h 288"/>
                <a:gd name="T38" fmla="*/ 288 w 288"/>
                <a:gd name="T39" fmla="*/ 288 h 2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88" h="288">
                  <a:moveTo>
                    <a:pt x="96" y="0"/>
                  </a:moveTo>
                  <a:cubicBezTo>
                    <a:pt x="96" y="0"/>
                    <a:pt x="109" y="40"/>
                    <a:pt x="144" y="40"/>
                  </a:cubicBezTo>
                  <a:cubicBezTo>
                    <a:pt x="179" y="40"/>
                    <a:pt x="192" y="0"/>
                    <a:pt x="192" y="0"/>
                  </a:cubicBezTo>
                  <a:cubicBezTo>
                    <a:pt x="288" y="36"/>
                    <a:pt x="288" y="36"/>
                    <a:pt x="288" y="36"/>
                  </a:cubicBezTo>
                  <a:cubicBezTo>
                    <a:pt x="288" y="108"/>
                    <a:pt x="288" y="108"/>
                    <a:pt x="288" y="108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4" y="288"/>
                    <a:pt x="224" y="288"/>
                    <a:pt x="224" y="288"/>
                  </a:cubicBezTo>
                  <a:cubicBezTo>
                    <a:pt x="64" y="288"/>
                    <a:pt x="64" y="288"/>
                    <a:pt x="64" y="288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微软雅黑" pitchFamily="34" charset="-122"/>
                <a:sym typeface="Arial" pitchFamily="34" charset="0"/>
              </a:endParaRPr>
            </a:p>
          </p:txBody>
        </p:sp>
      </p:grpSp>
      <p:grpSp>
        <p:nvGrpSpPr>
          <p:cNvPr id="6" name="组合 8"/>
          <p:cNvGrpSpPr>
            <a:grpSpLocks/>
          </p:cNvGrpSpPr>
          <p:nvPr/>
        </p:nvGrpSpPr>
        <p:grpSpPr bwMode="auto">
          <a:xfrm>
            <a:off x="6270625" y="2001838"/>
            <a:ext cx="914400" cy="914400"/>
            <a:chOff x="6270477" y="2001439"/>
            <a:chExt cx="914955" cy="914955"/>
          </a:xfrm>
        </p:grpSpPr>
        <p:sp>
          <p:nvSpPr>
            <p:cNvPr id="10" name="椭圆 9"/>
            <p:cNvSpPr/>
            <p:nvPr/>
          </p:nvSpPr>
          <p:spPr>
            <a:xfrm>
              <a:off x="6270477" y="2001439"/>
              <a:ext cx="914955" cy="914955"/>
            </a:xfrm>
            <a:prstGeom prst="ellipse">
              <a:avLst/>
            </a:prstGeom>
            <a:solidFill>
              <a:srgbClr val="589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66" name="Freeform 251"/>
            <p:cNvSpPr>
              <a:spLocks noEditPoints="1"/>
            </p:cNvSpPr>
            <p:nvPr/>
          </p:nvSpPr>
          <p:spPr bwMode="auto">
            <a:xfrm>
              <a:off x="6545116" y="2285464"/>
              <a:ext cx="365676" cy="342152"/>
            </a:xfrm>
            <a:custGeom>
              <a:avLst/>
              <a:gdLst>
                <a:gd name="T0" fmla="*/ 323156 w 301"/>
                <a:gd name="T1" fmla="*/ 232955 h 282"/>
                <a:gd name="T2" fmla="*/ 284280 w 301"/>
                <a:gd name="T3" fmla="*/ 83718 h 282"/>
                <a:gd name="T4" fmla="*/ 98405 w 301"/>
                <a:gd name="T5" fmla="*/ 43679 h 282"/>
                <a:gd name="T6" fmla="*/ 38876 w 301"/>
                <a:gd name="T7" fmla="*/ 3640 h 282"/>
                <a:gd name="T8" fmla="*/ 14578 w 301"/>
                <a:gd name="T9" fmla="*/ 15773 h 282"/>
                <a:gd name="T10" fmla="*/ 74107 w 301"/>
                <a:gd name="T11" fmla="*/ 69158 h 282"/>
                <a:gd name="T12" fmla="*/ 160363 w 301"/>
                <a:gd name="T13" fmla="*/ 302113 h 282"/>
                <a:gd name="T14" fmla="*/ 365676 w 301"/>
                <a:gd name="T15" fmla="*/ 315459 h 282"/>
                <a:gd name="T16" fmla="*/ 323156 w 301"/>
                <a:gd name="T17" fmla="*/ 232955 h 282"/>
                <a:gd name="T18" fmla="*/ 293999 w 301"/>
                <a:gd name="T19" fmla="*/ 281487 h 282"/>
                <a:gd name="T20" fmla="*/ 291569 w 301"/>
                <a:gd name="T21" fmla="*/ 282700 h 282"/>
                <a:gd name="T22" fmla="*/ 289139 w 301"/>
                <a:gd name="T23" fmla="*/ 281487 h 282"/>
                <a:gd name="T24" fmla="*/ 193164 w 301"/>
                <a:gd name="T25" fmla="*/ 167436 h 282"/>
                <a:gd name="T26" fmla="*/ 128776 w 301"/>
                <a:gd name="T27" fmla="*/ 90998 h 282"/>
                <a:gd name="T28" fmla="*/ 128776 w 301"/>
                <a:gd name="T29" fmla="*/ 86145 h 282"/>
                <a:gd name="T30" fmla="*/ 132421 w 301"/>
                <a:gd name="T31" fmla="*/ 86145 h 282"/>
                <a:gd name="T32" fmla="*/ 216247 w 301"/>
                <a:gd name="T33" fmla="*/ 148023 h 282"/>
                <a:gd name="T34" fmla="*/ 295213 w 301"/>
                <a:gd name="T35" fmla="*/ 277847 h 282"/>
                <a:gd name="T36" fmla="*/ 293999 w 301"/>
                <a:gd name="T37" fmla="*/ 281487 h 28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1"/>
                <a:gd name="T58" fmla="*/ 0 h 282"/>
                <a:gd name="T59" fmla="*/ 301 w 301"/>
                <a:gd name="T60" fmla="*/ 282 h 28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微软雅黑" pitchFamily="34" charset="-122"/>
                <a:sym typeface="Arial" pitchFamily="34" charset="0"/>
              </a:endParaRPr>
            </a:p>
          </p:txBody>
        </p:sp>
      </p:grpSp>
      <p:grpSp>
        <p:nvGrpSpPr>
          <p:cNvPr id="9" name="组合 11"/>
          <p:cNvGrpSpPr>
            <a:grpSpLocks/>
          </p:cNvGrpSpPr>
          <p:nvPr/>
        </p:nvGrpSpPr>
        <p:grpSpPr bwMode="auto">
          <a:xfrm>
            <a:off x="6270625" y="4276725"/>
            <a:ext cx="914400" cy="914400"/>
            <a:chOff x="6270477" y="4276418"/>
            <a:chExt cx="914955" cy="914955"/>
          </a:xfrm>
        </p:grpSpPr>
        <p:sp>
          <p:nvSpPr>
            <p:cNvPr id="13" name="椭圆 12"/>
            <p:cNvSpPr/>
            <p:nvPr/>
          </p:nvSpPr>
          <p:spPr>
            <a:xfrm>
              <a:off x="6270477" y="4276418"/>
              <a:ext cx="914955" cy="914955"/>
            </a:xfrm>
            <a:prstGeom prst="ellipse">
              <a:avLst/>
            </a:prstGeom>
            <a:solidFill>
              <a:srgbClr val="589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64" name="Freeform 367"/>
            <p:cNvSpPr>
              <a:spLocks noEditPoints="1"/>
            </p:cNvSpPr>
            <p:nvPr/>
          </p:nvSpPr>
          <p:spPr bwMode="auto">
            <a:xfrm>
              <a:off x="6557581" y="4542332"/>
              <a:ext cx="327184" cy="348569"/>
            </a:xfrm>
            <a:custGeom>
              <a:avLst/>
              <a:gdLst>
                <a:gd name="T0" fmla="*/ 305291 w 269"/>
                <a:gd name="T1" fmla="*/ 232379 h 288"/>
                <a:gd name="T2" fmla="*/ 284614 w 269"/>
                <a:gd name="T3" fmla="*/ 252955 h 288"/>
                <a:gd name="T4" fmla="*/ 284614 w 269"/>
                <a:gd name="T5" fmla="*/ 255375 h 288"/>
                <a:gd name="T6" fmla="*/ 244476 w 269"/>
                <a:gd name="T7" fmla="*/ 282002 h 288"/>
                <a:gd name="T8" fmla="*/ 194608 w 269"/>
                <a:gd name="T9" fmla="*/ 290474 h 288"/>
                <a:gd name="T10" fmla="*/ 180012 w 269"/>
                <a:gd name="T11" fmla="*/ 226328 h 288"/>
                <a:gd name="T12" fmla="*/ 177579 w 269"/>
                <a:gd name="T13" fmla="*/ 146447 h 288"/>
                <a:gd name="T14" fmla="*/ 234745 w 269"/>
                <a:gd name="T15" fmla="*/ 146447 h 288"/>
                <a:gd name="T16" fmla="*/ 256639 w 269"/>
                <a:gd name="T17" fmla="*/ 141606 h 288"/>
                <a:gd name="T18" fmla="*/ 270018 w 269"/>
                <a:gd name="T19" fmla="*/ 148868 h 288"/>
                <a:gd name="T20" fmla="*/ 287046 w 269"/>
                <a:gd name="T21" fmla="*/ 131924 h 288"/>
                <a:gd name="T22" fmla="*/ 270018 w 269"/>
                <a:gd name="T23" fmla="*/ 114979 h 288"/>
                <a:gd name="T24" fmla="*/ 255422 w 269"/>
                <a:gd name="T25" fmla="*/ 122241 h 288"/>
                <a:gd name="T26" fmla="*/ 176363 w 269"/>
                <a:gd name="T27" fmla="*/ 122241 h 288"/>
                <a:gd name="T28" fmla="*/ 175147 w 269"/>
                <a:gd name="T29" fmla="*/ 82301 h 288"/>
                <a:gd name="T30" fmla="*/ 205554 w 269"/>
                <a:gd name="T31" fmla="*/ 42361 h 288"/>
                <a:gd name="T32" fmla="*/ 162984 w 269"/>
                <a:gd name="T33" fmla="*/ 0 h 288"/>
                <a:gd name="T34" fmla="*/ 120413 w 269"/>
                <a:gd name="T35" fmla="*/ 42361 h 288"/>
                <a:gd name="T36" fmla="*/ 150821 w 269"/>
                <a:gd name="T37" fmla="*/ 82301 h 288"/>
                <a:gd name="T38" fmla="*/ 149605 w 269"/>
                <a:gd name="T39" fmla="*/ 122241 h 288"/>
                <a:gd name="T40" fmla="*/ 70545 w 269"/>
                <a:gd name="T41" fmla="*/ 122241 h 288"/>
                <a:gd name="T42" fmla="*/ 55950 w 269"/>
                <a:gd name="T43" fmla="*/ 114979 h 288"/>
                <a:gd name="T44" fmla="*/ 38922 w 269"/>
                <a:gd name="T45" fmla="*/ 131924 h 288"/>
                <a:gd name="T46" fmla="*/ 55950 w 269"/>
                <a:gd name="T47" fmla="*/ 148868 h 288"/>
                <a:gd name="T48" fmla="*/ 69329 w 269"/>
                <a:gd name="T49" fmla="*/ 141606 h 288"/>
                <a:gd name="T50" fmla="*/ 92439 w 269"/>
                <a:gd name="T51" fmla="*/ 146447 h 288"/>
                <a:gd name="T52" fmla="*/ 148388 w 269"/>
                <a:gd name="T53" fmla="*/ 146447 h 288"/>
                <a:gd name="T54" fmla="*/ 145956 w 269"/>
                <a:gd name="T55" fmla="*/ 226328 h 288"/>
                <a:gd name="T56" fmla="*/ 132576 w 269"/>
                <a:gd name="T57" fmla="*/ 289264 h 288"/>
                <a:gd name="T58" fmla="*/ 71762 w 269"/>
                <a:gd name="T59" fmla="*/ 274740 h 288"/>
                <a:gd name="T60" fmla="*/ 41354 w 269"/>
                <a:gd name="T61" fmla="*/ 256585 h 288"/>
                <a:gd name="T62" fmla="*/ 42570 w 269"/>
                <a:gd name="T63" fmla="*/ 252955 h 288"/>
                <a:gd name="T64" fmla="*/ 20677 w 269"/>
                <a:gd name="T65" fmla="*/ 232379 h 288"/>
                <a:gd name="T66" fmla="*/ 0 w 269"/>
                <a:gd name="T67" fmla="*/ 252955 h 288"/>
                <a:gd name="T68" fmla="*/ 20677 w 269"/>
                <a:gd name="T69" fmla="*/ 274740 h 288"/>
                <a:gd name="T70" fmla="*/ 25542 w 269"/>
                <a:gd name="T71" fmla="*/ 273530 h 288"/>
                <a:gd name="T72" fmla="*/ 58382 w 269"/>
                <a:gd name="T73" fmla="*/ 298946 h 288"/>
                <a:gd name="T74" fmla="*/ 124062 w 269"/>
                <a:gd name="T75" fmla="*/ 330414 h 288"/>
                <a:gd name="T76" fmla="*/ 164200 w 269"/>
                <a:gd name="T77" fmla="*/ 348569 h 288"/>
                <a:gd name="T78" fmla="*/ 201905 w 269"/>
                <a:gd name="T79" fmla="*/ 330414 h 288"/>
                <a:gd name="T80" fmla="*/ 267585 w 269"/>
                <a:gd name="T81" fmla="*/ 298946 h 288"/>
                <a:gd name="T82" fmla="*/ 300425 w 269"/>
                <a:gd name="T83" fmla="*/ 273530 h 288"/>
                <a:gd name="T84" fmla="*/ 305291 w 269"/>
                <a:gd name="T85" fmla="*/ 274740 h 288"/>
                <a:gd name="T86" fmla="*/ 327184 w 269"/>
                <a:gd name="T87" fmla="*/ 252955 h 288"/>
                <a:gd name="T88" fmla="*/ 305291 w 269"/>
                <a:gd name="T89" fmla="*/ 232379 h 288"/>
                <a:gd name="T90" fmla="*/ 139874 w 269"/>
                <a:gd name="T91" fmla="*/ 42361 h 288"/>
                <a:gd name="T92" fmla="*/ 162984 w 269"/>
                <a:gd name="T93" fmla="*/ 19365 h 288"/>
                <a:gd name="T94" fmla="*/ 184877 w 269"/>
                <a:gd name="T95" fmla="*/ 42361 h 288"/>
                <a:gd name="T96" fmla="*/ 162984 w 269"/>
                <a:gd name="T97" fmla="*/ 64146 h 288"/>
                <a:gd name="T98" fmla="*/ 139874 w 269"/>
                <a:gd name="T99" fmla="*/ 42361 h 28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69"/>
                <a:gd name="T151" fmla="*/ 0 h 288"/>
                <a:gd name="T152" fmla="*/ 269 w 269"/>
                <a:gd name="T153" fmla="*/ 288 h 28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69" h="288">
                  <a:moveTo>
                    <a:pt x="251" y="192"/>
                  </a:moveTo>
                  <a:cubicBezTo>
                    <a:pt x="241" y="192"/>
                    <a:pt x="234" y="200"/>
                    <a:pt x="234" y="209"/>
                  </a:cubicBezTo>
                  <a:cubicBezTo>
                    <a:pt x="234" y="210"/>
                    <a:pt x="234" y="211"/>
                    <a:pt x="234" y="211"/>
                  </a:cubicBezTo>
                  <a:cubicBezTo>
                    <a:pt x="226" y="217"/>
                    <a:pt x="215" y="224"/>
                    <a:pt x="201" y="233"/>
                  </a:cubicBezTo>
                  <a:cubicBezTo>
                    <a:pt x="189" y="240"/>
                    <a:pt x="174" y="241"/>
                    <a:pt x="160" y="240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8" y="187"/>
                    <a:pt x="147" y="153"/>
                    <a:pt x="146" y="121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3" y="120"/>
                    <a:pt x="217" y="123"/>
                    <a:pt x="222" y="123"/>
                  </a:cubicBezTo>
                  <a:cubicBezTo>
                    <a:pt x="230" y="123"/>
                    <a:pt x="236" y="116"/>
                    <a:pt x="236" y="109"/>
                  </a:cubicBezTo>
                  <a:cubicBezTo>
                    <a:pt x="236" y="101"/>
                    <a:pt x="230" y="95"/>
                    <a:pt x="222" y="95"/>
                  </a:cubicBezTo>
                  <a:cubicBezTo>
                    <a:pt x="217" y="95"/>
                    <a:pt x="213" y="97"/>
                    <a:pt x="210" y="101"/>
                  </a:cubicBezTo>
                  <a:cubicBezTo>
                    <a:pt x="145" y="101"/>
                    <a:pt x="145" y="101"/>
                    <a:pt x="145" y="101"/>
                  </a:cubicBezTo>
                  <a:cubicBezTo>
                    <a:pt x="145" y="87"/>
                    <a:pt x="144" y="75"/>
                    <a:pt x="144" y="68"/>
                  </a:cubicBezTo>
                  <a:cubicBezTo>
                    <a:pt x="158" y="63"/>
                    <a:pt x="169" y="50"/>
                    <a:pt x="169" y="35"/>
                  </a:cubicBezTo>
                  <a:cubicBezTo>
                    <a:pt x="169" y="16"/>
                    <a:pt x="153" y="0"/>
                    <a:pt x="134" y="0"/>
                  </a:cubicBezTo>
                  <a:cubicBezTo>
                    <a:pt x="115" y="0"/>
                    <a:pt x="99" y="16"/>
                    <a:pt x="99" y="35"/>
                  </a:cubicBezTo>
                  <a:cubicBezTo>
                    <a:pt x="99" y="50"/>
                    <a:pt x="110" y="64"/>
                    <a:pt x="124" y="68"/>
                  </a:cubicBezTo>
                  <a:cubicBezTo>
                    <a:pt x="124" y="75"/>
                    <a:pt x="124" y="87"/>
                    <a:pt x="123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5" y="97"/>
                    <a:pt x="51" y="95"/>
                    <a:pt x="46" y="95"/>
                  </a:cubicBezTo>
                  <a:cubicBezTo>
                    <a:pt x="38" y="95"/>
                    <a:pt x="32" y="101"/>
                    <a:pt x="32" y="109"/>
                  </a:cubicBezTo>
                  <a:cubicBezTo>
                    <a:pt x="32" y="116"/>
                    <a:pt x="38" y="123"/>
                    <a:pt x="46" y="123"/>
                  </a:cubicBezTo>
                  <a:cubicBezTo>
                    <a:pt x="51" y="123"/>
                    <a:pt x="55" y="120"/>
                    <a:pt x="57" y="117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1" y="153"/>
                    <a:pt x="120" y="187"/>
                    <a:pt x="120" y="187"/>
                  </a:cubicBezTo>
                  <a:cubicBezTo>
                    <a:pt x="109" y="239"/>
                    <a:pt x="109" y="239"/>
                    <a:pt x="109" y="239"/>
                  </a:cubicBezTo>
                  <a:cubicBezTo>
                    <a:pt x="91" y="239"/>
                    <a:pt x="73" y="237"/>
                    <a:pt x="59" y="227"/>
                  </a:cubicBezTo>
                  <a:cubicBezTo>
                    <a:pt x="49" y="221"/>
                    <a:pt x="41" y="217"/>
                    <a:pt x="34" y="212"/>
                  </a:cubicBezTo>
                  <a:cubicBezTo>
                    <a:pt x="35" y="211"/>
                    <a:pt x="35" y="210"/>
                    <a:pt x="35" y="209"/>
                  </a:cubicBezTo>
                  <a:cubicBezTo>
                    <a:pt x="35" y="200"/>
                    <a:pt x="27" y="192"/>
                    <a:pt x="17" y="192"/>
                  </a:cubicBezTo>
                  <a:cubicBezTo>
                    <a:pt x="8" y="192"/>
                    <a:pt x="0" y="200"/>
                    <a:pt x="0" y="209"/>
                  </a:cubicBezTo>
                  <a:cubicBezTo>
                    <a:pt x="0" y="219"/>
                    <a:pt x="8" y="227"/>
                    <a:pt x="17" y="227"/>
                  </a:cubicBezTo>
                  <a:cubicBezTo>
                    <a:pt x="19" y="227"/>
                    <a:pt x="20" y="227"/>
                    <a:pt x="21" y="226"/>
                  </a:cubicBezTo>
                  <a:cubicBezTo>
                    <a:pt x="28" y="232"/>
                    <a:pt x="37" y="239"/>
                    <a:pt x="48" y="247"/>
                  </a:cubicBezTo>
                  <a:cubicBezTo>
                    <a:pt x="64" y="257"/>
                    <a:pt x="82" y="267"/>
                    <a:pt x="102" y="273"/>
                  </a:cubicBezTo>
                  <a:cubicBezTo>
                    <a:pt x="105" y="274"/>
                    <a:pt x="128" y="288"/>
                    <a:pt x="135" y="288"/>
                  </a:cubicBezTo>
                  <a:cubicBezTo>
                    <a:pt x="141" y="288"/>
                    <a:pt x="161" y="276"/>
                    <a:pt x="166" y="273"/>
                  </a:cubicBezTo>
                  <a:cubicBezTo>
                    <a:pt x="186" y="267"/>
                    <a:pt x="205" y="257"/>
                    <a:pt x="220" y="247"/>
                  </a:cubicBezTo>
                  <a:cubicBezTo>
                    <a:pt x="231" y="239"/>
                    <a:pt x="241" y="232"/>
                    <a:pt x="247" y="226"/>
                  </a:cubicBezTo>
                  <a:cubicBezTo>
                    <a:pt x="248" y="227"/>
                    <a:pt x="250" y="227"/>
                    <a:pt x="251" y="227"/>
                  </a:cubicBezTo>
                  <a:cubicBezTo>
                    <a:pt x="261" y="227"/>
                    <a:pt x="269" y="219"/>
                    <a:pt x="269" y="209"/>
                  </a:cubicBezTo>
                  <a:cubicBezTo>
                    <a:pt x="269" y="200"/>
                    <a:pt x="261" y="192"/>
                    <a:pt x="251" y="192"/>
                  </a:cubicBezTo>
                  <a:close/>
                  <a:moveTo>
                    <a:pt x="115" y="35"/>
                  </a:moveTo>
                  <a:cubicBezTo>
                    <a:pt x="115" y="25"/>
                    <a:pt x="124" y="16"/>
                    <a:pt x="134" y="16"/>
                  </a:cubicBezTo>
                  <a:cubicBezTo>
                    <a:pt x="144" y="16"/>
                    <a:pt x="152" y="25"/>
                    <a:pt x="152" y="35"/>
                  </a:cubicBezTo>
                  <a:cubicBezTo>
                    <a:pt x="152" y="45"/>
                    <a:pt x="144" y="53"/>
                    <a:pt x="134" y="53"/>
                  </a:cubicBezTo>
                  <a:cubicBezTo>
                    <a:pt x="124" y="53"/>
                    <a:pt x="115" y="45"/>
                    <a:pt x="11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微软雅黑" pitchFamily="34" charset="-122"/>
                <a:sym typeface="Arial" pitchFamily="34" charset="0"/>
              </a:endParaRPr>
            </a:p>
          </p:txBody>
        </p:sp>
      </p:grpSp>
      <p:grpSp>
        <p:nvGrpSpPr>
          <p:cNvPr id="12" name="组合 14"/>
          <p:cNvGrpSpPr>
            <a:grpSpLocks/>
          </p:cNvGrpSpPr>
          <p:nvPr/>
        </p:nvGrpSpPr>
        <p:grpSpPr bwMode="auto">
          <a:xfrm>
            <a:off x="1506538" y="2041525"/>
            <a:ext cx="914400" cy="914400"/>
            <a:chOff x="1505829" y="2041003"/>
            <a:chExt cx="914955" cy="914955"/>
          </a:xfrm>
        </p:grpSpPr>
        <p:sp>
          <p:nvSpPr>
            <p:cNvPr id="16" name="椭圆 15"/>
            <p:cNvSpPr/>
            <p:nvPr/>
          </p:nvSpPr>
          <p:spPr>
            <a:xfrm>
              <a:off x="1505829" y="2041003"/>
              <a:ext cx="914955" cy="914955"/>
            </a:xfrm>
            <a:prstGeom prst="ellipse">
              <a:avLst/>
            </a:prstGeom>
            <a:solidFill>
              <a:srgbClr val="589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组合 16"/>
            <p:cNvGrpSpPr/>
            <p:nvPr/>
          </p:nvGrpSpPr>
          <p:grpSpPr>
            <a:xfrm>
              <a:off x="1774240" y="2321221"/>
              <a:ext cx="346429" cy="346430"/>
              <a:chOff x="817563" y="4075113"/>
              <a:chExt cx="257175" cy="257176"/>
            </a:xfrm>
            <a:solidFill>
              <a:schemeClr val="bg1"/>
            </a:solidFill>
          </p:grpSpPr>
          <p:sp>
            <p:nvSpPr>
              <p:cNvPr id="18" name="Freeform 408"/>
              <p:cNvSpPr>
                <a:spLocks/>
              </p:cNvSpPr>
              <p:nvPr/>
            </p:nvSpPr>
            <p:spPr bwMode="auto">
              <a:xfrm>
                <a:off x="942975" y="4075113"/>
                <a:ext cx="131763" cy="249238"/>
              </a:xfrm>
              <a:custGeom>
                <a:avLst/>
                <a:gdLst>
                  <a:gd name="T0" fmla="*/ 0 w 83"/>
                  <a:gd name="T1" fmla="*/ 86 h 157"/>
                  <a:gd name="T2" fmla="*/ 21 w 83"/>
                  <a:gd name="T3" fmla="*/ 157 h 157"/>
                  <a:gd name="T4" fmla="*/ 83 w 83"/>
                  <a:gd name="T5" fmla="*/ 0 h 157"/>
                  <a:gd name="T6" fmla="*/ 0 w 83"/>
                  <a:gd name="T7" fmla="*/ 8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57">
                    <a:moveTo>
                      <a:pt x="0" y="86"/>
                    </a:moveTo>
                    <a:lnTo>
                      <a:pt x="21" y="157"/>
                    </a:lnTo>
                    <a:lnTo>
                      <a:pt x="83" y="0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09"/>
              <p:cNvSpPr>
                <a:spLocks/>
              </p:cNvSpPr>
              <p:nvPr/>
            </p:nvSpPr>
            <p:spPr bwMode="auto">
              <a:xfrm>
                <a:off x="896938" y="4222751"/>
                <a:ext cx="69850" cy="109538"/>
              </a:xfrm>
              <a:custGeom>
                <a:avLst/>
                <a:gdLst>
                  <a:gd name="T0" fmla="*/ 0 w 44"/>
                  <a:gd name="T1" fmla="*/ 23 h 69"/>
                  <a:gd name="T2" fmla="*/ 15 w 44"/>
                  <a:gd name="T3" fmla="*/ 69 h 69"/>
                  <a:gd name="T4" fmla="*/ 44 w 44"/>
                  <a:gd name="T5" fmla="*/ 69 h 69"/>
                  <a:gd name="T6" fmla="*/ 23 w 44"/>
                  <a:gd name="T7" fmla="*/ 0 h 69"/>
                  <a:gd name="T8" fmla="*/ 0 w 44"/>
                  <a:gd name="T9" fmla="*/ 2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9">
                    <a:moveTo>
                      <a:pt x="0" y="23"/>
                    </a:moveTo>
                    <a:lnTo>
                      <a:pt x="15" y="69"/>
                    </a:lnTo>
                    <a:lnTo>
                      <a:pt x="44" y="69"/>
                    </a:lnTo>
                    <a:lnTo>
                      <a:pt x="23" y="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410"/>
              <p:cNvSpPr>
                <a:spLocks/>
              </p:cNvSpPr>
              <p:nvPr/>
            </p:nvSpPr>
            <p:spPr bwMode="auto">
              <a:xfrm>
                <a:off x="825500" y="4075113"/>
                <a:ext cx="247650" cy="131763"/>
              </a:xfrm>
              <a:custGeom>
                <a:avLst/>
                <a:gdLst>
                  <a:gd name="T0" fmla="*/ 156 w 156"/>
                  <a:gd name="T1" fmla="*/ 0 h 83"/>
                  <a:gd name="T2" fmla="*/ 0 w 156"/>
                  <a:gd name="T3" fmla="*/ 62 h 83"/>
                  <a:gd name="T4" fmla="*/ 71 w 156"/>
                  <a:gd name="T5" fmla="*/ 83 h 83"/>
                  <a:gd name="T6" fmla="*/ 156 w 156"/>
                  <a:gd name="T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83">
                    <a:moveTo>
                      <a:pt x="156" y="0"/>
                    </a:moveTo>
                    <a:lnTo>
                      <a:pt x="0" y="62"/>
                    </a:lnTo>
                    <a:lnTo>
                      <a:pt x="71" y="83"/>
                    </a:lnTo>
                    <a:lnTo>
                      <a:pt x="15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411"/>
              <p:cNvSpPr>
                <a:spLocks/>
              </p:cNvSpPr>
              <p:nvPr/>
            </p:nvSpPr>
            <p:spPr bwMode="auto">
              <a:xfrm>
                <a:off x="817563" y="4183063"/>
                <a:ext cx="109538" cy="69850"/>
              </a:xfrm>
              <a:custGeom>
                <a:avLst/>
                <a:gdLst>
                  <a:gd name="T0" fmla="*/ 69 w 69"/>
                  <a:gd name="T1" fmla="*/ 21 h 44"/>
                  <a:gd name="T2" fmla="*/ 0 w 69"/>
                  <a:gd name="T3" fmla="*/ 0 h 44"/>
                  <a:gd name="T4" fmla="*/ 0 w 69"/>
                  <a:gd name="T5" fmla="*/ 29 h 44"/>
                  <a:gd name="T6" fmla="*/ 46 w 69"/>
                  <a:gd name="T7" fmla="*/ 44 h 44"/>
                  <a:gd name="T8" fmla="*/ 69 w 69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4">
                    <a:moveTo>
                      <a:pt x="69" y="21"/>
                    </a:moveTo>
                    <a:lnTo>
                      <a:pt x="0" y="0"/>
                    </a:lnTo>
                    <a:lnTo>
                      <a:pt x="0" y="29"/>
                    </a:lnTo>
                    <a:lnTo>
                      <a:pt x="46" y="44"/>
                    </a:lnTo>
                    <a:lnTo>
                      <a:pt x="69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412"/>
              <p:cNvSpPr>
                <a:spLocks/>
              </p:cNvSpPr>
              <p:nvPr/>
            </p:nvSpPr>
            <p:spPr bwMode="auto">
              <a:xfrm>
                <a:off x="868363" y="4265613"/>
                <a:ext cx="23813" cy="38100"/>
              </a:xfrm>
              <a:custGeom>
                <a:avLst/>
                <a:gdLst>
                  <a:gd name="T0" fmla="*/ 0 w 15"/>
                  <a:gd name="T1" fmla="*/ 11 h 24"/>
                  <a:gd name="T2" fmla="*/ 2 w 15"/>
                  <a:gd name="T3" fmla="*/ 24 h 24"/>
                  <a:gd name="T4" fmla="*/ 15 w 15"/>
                  <a:gd name="T5" fmla="*/ 11 h 24"/>
                  <a:gd name="T6" fmla="*/ 11 w 15"/>
                  <a:gd name="T7" fmla="*/ 0 h 24"/>
                  <a:gd name="T8" fmla="*/ 0 w 15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4">
                    <a:moveTo>
                      <a:pt x="0" y="11"/>
                    </a:moveTo>
                    <a:lnTo>
                      <a:pt x="2" y="24"/>
                    </a:lnTo>
                    <a:lnTo>
                      <a:pt x="15" y="11"/>
                    </a:lnTo>
                    <a:lnTo>
                      <a:pt x="11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组合 22"/>
          <p:cNvGrpSpPr>
            <a:grpSpLocks/>
          </p:cNvGrpSpPr>
          <p:nvPr/>
        </p:nvGrpSpPr>
        <p:grpSpPr bwMode="auto">
          <a:xfrm>
            <a:off x="2630488" y="1878010"/>
            <a:ext cx="2843212" cy="898578"/>
            <a:chOff x="2629819" y="1878328"/>
            <a:chExt cx="2843733" cy="898226"/>
          </a:xfrm>
        </p:grpSpPr>
        <p:sp>
          <p:nvSpPr>
            <p:cNvPr id="10259" name="矩形 23"/>
            <p:cNvSpPr>
              <a:spLocks noChangeArrowheads="1"/>
            </p:cNvSpPr>
            <p:nvPr/>
          </p:nvSpPr>
          <p:spPr bwMode="auto">
            <a:xfrm>
              <a:off x="2629819" y="2259692"/>
              <a:ext cx="2843733" cy="51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defTabSz="1216025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从</a:t>
              </a:r>
              <a:r>
                <a:rPr lang="en-US" altLang="zh-CN" sz="1400" dirty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  <a:hlinkClick r:id="rId2"/>
                </a:rPr>
                <a:t>https://</a:t>
              </a:r>
              <a:r>
                <a:rPr lang="en-US" altLang="zh-CN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  <a:hlinkClick r:id="rId2"/>
                </a:rPr>
                <a:t>www.elastic.co</a:t>
              </a:r>
              <a:r>
                <a:rPr lang="zh-CN" altLang="en-US" sz="1400" dirty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 </a:t>
              </a: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上下载最新的安装包。</a:t>
              </a:r>
              <a:endParaRPr lang="en-US" altLang="zh-CN" sz="1400" dirty="0">
                <a:solidFill>
                  <a:srgbClr val="445469"/>
                </a:solidFill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10260" name="TextBox 13"/>
            <p:cNvSpPr txBox="1">
              <a:spLocks noChangeArrowheads="1"/>
            </p:cNvSpPr>
            <p:nvPr/>
          </p:nvSpPr>
          <p:spPr bwMode="auto">
            <a:xfrm>
              <a:off x="2629819" y="1878328"/>
              <a:ext cx="129433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一、下载</a:t>
              </a:r>
              <a:endParaRPr lang="en-US" sz="16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</p:grpSp>
      <p:grpSp>
        <p:nvGrpSpPr>
          <p:cNvPr id="23" name="组合 25"/>
          <p:cNvGrpSpPr>
            <a:grpSpLocks/>
          </p:cNvGrpSpPr>
          <p:nvPr/>
        </p:nvGrpSpPr>
        <p:grpSpPr bwMode="auto">
          <a:xfrm>
            <a:off x="7421563" y="1878010"/>
            <a:ext cx="2843212" cy="1157110"/>
            <a:chOff x="7421414" y="1878328"/>
            <a:chExt cx="2843733" cy="1156657"/>
          </a:xfrm>
        </p:grpSpPr>
        <p:sp>
          <p:nvSpPr>
            <p:cNvPr id="10257" name="矩形 26"/>
            <p:cNvSpPr>
              <a:spLocks noChangeArrowheads="1"/>
            </p:cNvSpPr>
            <p:nvPr/>
          </p:nvSpPr>
          <p:spPr bwMode="auto">
            <a:xfrm>
              <a:off x="7421414" y="2259692"/>
              <a:ext cx="2843733" cy="775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defTabSz="1216025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解压文件到</a:t>
              </a:r>
              <a:r>
                <a:rPr lang="en-US" altLang="zh-CN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D</a:t>
              </a: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盘下，运行</a:t>
              </a:r>
              <a:r>
                <a:rPr lang="en-US" altLang="zh-CN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/bin</a:t>
              </a: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中的</a:t>
              </a:r>
              <a:r>
                <a:rPr lang="en-US" altLang="zh-CN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elasticsearch.sh</a:t>
              </a: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或</a:t>
              </a:r>
              <a:r>
                <a:rPr lang="en-US" altLang="zh-CN" sz="1400" dirty="0" err="1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cmd</a:t>
              </a: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文件。在这之前 需要配置</a:t>
              </a:r>
              <a:r>
                <a:rPr lang="en-US" altLang="zh-CN" sz="1400" dirty="0" err="1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elasticsearch.yml</a:t>
              </a: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文件。</a:t>
              </a:r>
              <a:endParaRPr lang="en-US" altLang="zh-CN" sz="1400" dirty="0">
                <a:solidFill>
                  <a:srgbClr val="445469"/>
                </a:solidFill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10258" name="TextBox 13"/>
            <p:cNvSpPr txBox="1">
              <a:spLocks noChangeArrowheads="1"/>
            </p:cNvSpPr>
            <p:nvPr/>
          </p:nvSpPr>
          <p:spPr bwMode="auto">
            <a:xfrm>
              <a:off x="7421414" y="1878328"/>
              <a:ext cx="129433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二、安装</a:t>
              </a:r>
              <a:endParaRPr lang="en-US" sz="16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</p:grpSp>
      <p:grpSp>
        <p:nvGrpSpPr>
          <p:cNvPr id="26" name="组合 28"/>
          <p:cNvGrpSpPr>
            <a:grpSpLocks/>
          </p:cNvGrpSpPr>
          <p:nvPr/>
        </p:nvGrpSpPr>
        <p:grpSpPr bwMode="auto">
          <a:xfrm>
            <a:off x="2630488" y="4010030"/>
            <a:ext cx="2843212" cy="1415216"/>
            <a:chOff x="2629819" y="4009363"/>
            <a:chExt cx="2843733" cy="1416245"/>
          </a:xfrm>
        </p:grpSpPr>
        <p:sp>
          <p:nvSpPr>
            <p:cNvPr id="10255" name="矩形 29"/>
            <p:cNvSpPr>
              <a:spLocks noChangeArrowheads="1"/>
            </p:cNvSpPr>
            <p:nvPr/>
          </p:nvSpPr>
          <p:spPr bwMode="auto">
            <a:xfrm>
              <a:off x="2629819" y="4390727"/>
              <a:ext cx="2843733" cy="1034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defTabSz="1216025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如比较有名的</a:t>
              </a:r>
              <a:r>
                <a:rPr lang="en-US" altLang="zh-CN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head</a:t>
              </a: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，</a:t>
              </a:r>
              <a:r>
                <a:rPr lang="en-US" altLang="zh-CN" sz="1400" dirty="0" err="1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kopf</a:t>
              </a: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，</a:t>
              </a:r>
              <a:r>
                <a:rPr lang="en-US" altLang="zh-CN" sz="1400" dirty="0" err="1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ik</a:t>
              </a: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分词等，插件可以预览、监控、告警现有部署的节点数据。可以直观看到集群状态。</a:t>
              </a:r>
              <a:endParaRPr lang="en-US" altLang="zh-CN" sz="1400" dirty="0">
                <a:solidFill>
                  <a:srgbClr val="445469"/>
                </a:solidFill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10256" name="TextBox 13"/>
            <p:cNvSpPr txBox="1">
              <a:spLocks noChangeArrowheads="1"/>
            </p:cNvSpPr>
            <p:nvPr/>
          </p:nvSpPr>
          <p:spPr bwMode="auto">
            <a:xfrm>
              <a:off x="2629819" y="4009363"/>
              <a:ext cx="129433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三、插件</a:t>
              </a:r>
              <a:endParaRPr lang="en-US" sz="16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</p:grpSp>
      <p:grpSp>
        <p:nvGrpSpPr>
          <p:cNvPr id="29" name="组合 31"/>
          <p:cNvGrpSpPr>
            <a:grpSpLocks/>
          </p:cNvGrpSpPr>
          <p:nvPr/>
        </p:nvGrpSpPr>
        <p:grpSpPr bwMode="auto">
          <a:xfrm>
            <a:off x="7421562" y="4010030"/>
            <a:ext cx="2843213" cy="898152"/>
            <a:chOff x="7421413" y="4009363"/>
            <a:chExt cx="2843734" cy="898805"/>
          </a:xfrm>
        </p:grpSpPr>
        <p:sp>
          <p:nvSpPr>
            <p:cNvPr id="10253" name="矩形 32"/>
            <p:cNvSpPr>
              <a:spLocks noChangeArrowheads="1"/>
            </p:cNvSpPr>
            <p:nvPr/>
          </p:nvSpPr>
          <p:spPr bwMode="auto">
            <a:xfrm>
              <a:off x="7421414" y="4390727"/>
              <a:ext cx="2843733" cy="517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defTabSz="1216025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配置</a:t>
              </a:r>
              <a:r>
                <a:rPr lang="en-US" altLang="zh-CN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JVM</a:t>
              </a: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，结点配置、每台机的性能的优化，以及</a:t>
              </a:r>
              <a:r>
                <a:rPr lang="en-US" altLang="zh-CN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mapping</a:t>
              </a:r>
              <a:r>
                <a:rPr lang="zh-CN" altLang="en-US" sz="1400" dirty="0" smtClean="0">
                  <a:solidFill>
                    <a:srgbClr val="445469"/>
                  </a:solidFill>
                  <a:ea typeface="微软雅黑" pitchFamily="34" charset="-122"/>
                  <a:sym typeface="Arial" pitchFamily="34" charset="0"/>
                </a:rPr>
                <a:t>的预配置。</a:t>
              </a:r>
              <a:endParaRPr lang="en-US" altLang="zh-CN" sz="1400" dirty="0">
                <a:solidFill>
                  <a:srgbClr val="445469"/>
                </a:solidFill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10254" name="TextBox 13"/>
            <p:cNvSpPr txBox="1">
              <a:spLocks noChangeArrowheads="1"/>
            </p:cNvSpPr>
            <p:nvPr/>
          </p:nvSpPr>
          <p:spPr bwMode="auto">
            <a:xfrm>
              <a:off x="7421413" y="4009363"/>
              <a:ext cx="1646539" cy="24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四、配置及优化</a:t>
              </a:r>
              <a:endParaRPr lang="en-US" sz="16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38420" y="400556"/>
            <a:ext cx="608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第三章 安装部署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3.1 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安装 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</p:spTree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2 -1.85185E-6 L 2.29167E-6 -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2 -1.85185E-6 L 2.29167E-6 -1.85185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2 -1.85185E-6 L 2.29167E-6 -1.85185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2 -1.85185E-6 L 2.29167E-6 -1.85185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238420" y="400556"/>
            <a:ext cx="608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第三章 安装部署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3.1 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安装 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sp>
        <p:nvSpPr>
          <p:cNvPr id="40" name="Shape 917"/>
          <p:cNvSpPr/>
          <p:nvPr/>
        </p:nvSpPr>
        <p:spPr>
          <a:xfrm flipV="1">
            <a:off x="939164" y="1423035"/>
            <a:ext cx="10551795" cy="0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kern="0">
              <a:solidFill>
                <a:sysClr val="windowText" lastClr="000000"/>
              </a:solidFill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4228" y="1650056"/>
            <a:ext cx="103396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下载与解压：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dirty="0" smtClean="0"/>
              <a:t> </a:t>
            </a:r>
            <a:r>
              <a:rPr lang="en-US" altLang="zh-CN" dirty="0"/>
              <a:t>https://artifacts.elastic.co/downloads/elasticsearch/elasticsearch-5.1.1.tar.gz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zh-CN" dirty="0" smtClean="0"/>
              <a:t>tar </a:t>
            </a:r>
            <a:r>
              <a:rPr lang="en-US" altLang="zh-CN" dirty="0"/>
              <a:t>-</a:t>
            </a:r>
            <a:r>
              <a:rPr lang="en-US" altLang="zh-CN" dirty="0" err="1"/>
              <a:t>zxvf</a:t>
            </a:r>
            <a:r>
              <a:rPr lang="en-US" altLang="zh-CN" dirty="0"/>
              <a:t> </a:t>
            </a:r>
            <a:r>
              <a:rPr lang="en-US" altLang="zh-CN" dirty="0" smtClean="0"/>
              <a:t>elasticsearch-5.1.1.tar.gz</a:t>
            </a:r>
            <a:r>
              <a:rPr lang="zh-CN" altLang="en-US" dirty="0" smtClean="0"/>
              <a:t>（注意不要使用</a:t>
            </a:r>
            <a:r>
              <a:rPr lang="en-US" altLang="zh-CN" dirty="0" smtClean="0"/>
              <a:t>root</a:t>
            </a:r>
            <a:r>
              <a:rPr lang="zh-CN" altLang="en-US" dirty="0"/>
              <a:t>解</a:t>
            </a:r>
            <a:r>
              <a:rPr lang="zh-CN" altLang="en-US" dirty="0" smtClean="0"/>
              <a:t>压，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是无法启动</a:t>
            </a:r>
            <a:r>
              <a:rPr lang="en-US" altLang="zh-CN" dirty="0" err="1" smtClean="0"/>
              <a:t>es</a:t>
            </a:r>
            <a:r>
              <a:rPr lang="zh-CN" altLang="en-US" dirty="0" smtClean="0"/>
              <a:t>的）。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dirty="0" smtClean="0"/>
              <a:t>目前采用</a:t>
            </a:r>
            <a:r>
              <a:rPr lang="en-US" altLang="zh-CN" dirty="0" smtClean="0"/>
              <a:t>5.0.1</a:t>
            </a:r>
            <a:r>
              <a:rPr lang="zh-CN" altLang="en-US" dirty="0" smtClean="0"/>
              <a:t>版本进行演示。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zh-CN" dirty="0" smtClean="0"/>
              <a:t>JDK</a:t>
            </a:r>
            <a:r>
              <a:rPr lang="zh-CN" altLang="en-US" dirty="0" smtClean="0"/>
              <a:t>版本</a:t>
            </a:r>
            <a:r>
              <a:rPr lang="en-US" altLang="zh-CN" dirty="0" smtClean="0"/>
              <a:t>JDK1.8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dirty="0" smtClean="0"/>
              <a:t>环境虚拟机</a:t>
            </a:r>
            <a:r>
              <a:rPr lang="en-US" altLang="zh-CN" dirty="0" smtClean="0"/>
              <a:t>ubuntu15.01</a:t>
            </a:r>
          </a:p>
        </p:txBody>
      </p:sp>
      <p:pic>
        <p:nvPicPr>
          <p:cNvPr id="43" name="图片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6" y="2084388"/>
            <a:ext cx="1420812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430227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238420" y="400556"/>
            <a:ext cx="608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第三章 安装部署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3.2 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演示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sp>
        <p:nvSpPr>
          <p:cNvPr id="40" name="Shape 917"/>
          <p:cNvSpPr/>
          <p:nvPr/>
        </p:nvSpPr>
        <p:spPr>
          <a:xfrm flipV="1">
            <a:off x="939164" y="1423035"/>
            <a:ext cx="10551795" cy="0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kern="0">
              <a:solidFill>
                <a:sysClr val="windowText" lastClr="000000"/>
              </a:solidFill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  <p:pic>
        <p:nvPicPr>
          <p:cNvPr id="43" name="图片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6" y="2084388"/>
            <a:ext cx="1420812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28" y="1560195"/>
            <a:ext cx="9100617" cy="51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12011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238420" y="400556"/>
            <a:ext cx="608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第三章 安装部署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3.1 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安装 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sp>
        <p:nvSpPr>
          <p:cNvPr id="40" name="Shape 917"/>
          <p:cNvSpPr/>
          <p:nvPr/>
        </p:nvSpPr>
        <p:spPr>
          <a:xfrm flipV="1">
            <a:off x="939164" y="1423035"/>
            <a:ext cx="10551795" cy="0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kern="0">
              <a:solidFill>
                <a:sysClr val="windowText" lastClr="000000"/>
              </a:solidFill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4228" y="1650056"/>
            <a:ext cx="103396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下载与解压：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dirty="0" smtClean="0"/>
              <a:t> </a:t>
            </a:r>
            <a:r>
              <a:rPr lang="en-US" altLang="zh-CN" dirty="0" smtClean="0"/>
              <a:t>https</a:t>
            </a:r>
            <a:r>
              <a:rPr lang="en-US" altLang="zh-CN" dirty="0"/>
              <a:t>://download.elastic.co/elasticsearch/release/org/elasticsearch/distribution/tar/elasticsearch/2.4.0/elasticsearch-2.4.0.tar.gz 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zh-CN" dirty="0" smtClean="0"/>
              <a:t>tar </a:t>
            </a:r>
            <a:r>
              <a:rPr lang="en-US" altLang="zh-CN" dirty="0"/>
              <a:t>-</a:t>
            </a:r>
            <a:r>
              <a:rPr lang="en-US" altLang="zh-CN" dirty="0" err="1"/>
              <a:t>zxvf</a:t>
            </a:r>
            <a:r>
              <a:rPr lang="en-US" altLang="zh-CN" dirty="0"/>
              <a:t> </a:t>
            </a:r>
            <a:r>
              <a:rPr lang="en-US" altLang="zh-CN" dirty="0" smtClean="0"/>
              <a:t>elasticsearch-2.4.0.tar.gz</a:t>
            </a:r>
            <a:r>
              <a:rPr lang="zh-CN" altLang="en-US" dirty="0" smtClean="0"/>
              <a:t>（注意不要使用</a:t>
            </a:r>
            <a:r>
              <a:rPr lang="en-US" altLang="zh-CN" dirty="0" smtClean="0"/>
              <a:t>root</a:t>
            </a:r>
            <a:r>
              <a:rPr lang="zh-CN" altLang="en-US" dirty="0"/>
              <a:t>解</a:t>
            </a:r>
            <a:r>
              <a:rPr lang="zh-CN" altLang="en-US" dirty="0" smtClean="0"/>
              <a:t>压，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是无法启动</a:t>
            </a:r>
            <a:r>
              <a:rPr lang="en-US" altLang="zh-CN" dirty="0" err="1" smtClean="0"/>
              <a:t>es</a:t>
            </a:r>
            <a:r>
              <a:rPr lang="zh-CN" altLang="en-US" dirty="0" smtClean="0"/>
              <a:t>的）。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dirty="0" smtClean="0"/>
              <a:t>目前采用</a:t>
            </a:r>
            <a:r>
              <a:rPr lang="en-US" altLang="zh-CN" dirty="0" smtClean="0"/>
              <a:t>2.4.0</a:t>
            </a:r>
            <a:r>
              <a:rPr lang="zh-CN" altLang="en-US" dirty="0" smtClean="0"/>
              <a:t>版本进行演示。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zh-CN" dirty="0" smtClean="0"/>
              <a:t>JDK</a:t>
            </a:r>
            <a:r>
              <a:rPr lang="zh-CN" altLang="en-US" dirty="0" smtClean="0"/>
              <a:t>版本</a:t>
            </a:r>
            <a:r>
              <a:rPr lang="en-US" altLang="zh-CN" dirty="0" smtClean="0"/>
              <a:t>JDK1.7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dirty="0" smtClean="0"/>
              <a:t>环境</a:t>
            </a:r>
            <a:r>
              <a:rPr lang="en-US" altLang="zh-CN" dirty="0" smtClean="0"/>
              <a:t>Cygwin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43" name="图片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6" y="2084388"/>
            <a:ext cx="1420812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156268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238420" y="400556"/>
            <a:ext cx="424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第三章 安装部署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3.2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pic>
        <p:nvPicPr>
          <p:cNvPr id="1026" name="Picture 2" descr="E:\Pictures\截图\es\启动主结点和子结点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235" y="1187678"/>
            <a:ext cx="6185988" cy="464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72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直角三角形 8"/>
          <p:cNvSpPr/>
          <p:nvPr/>
        </p:nvSpPr>
        <p:spPr>
          <a:xfrm>
            <a:off x="5181600" y="4381500"/>
            <a:ext cx="1701800" cy="1701800"/>
          </a:xfrm>
          <a:prstGeom prst="rtTriangle">
            <a:avLst/>
          </a:prstGeom>
          <a:solidFill>
            <a:srgbClr val="3D82B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1574800" y="1117600"/>
            <a:ext cx="863600" cy="863600"/>
          </a:xfrm>
          <a:prstGeom prst="rtTriangle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28"/>
          <p:cNvSpPr txBox="1">
            <a:spLocks noChangeArrowheads="1"/>
          </p:cNvSpPr>
          <p:nvPr/>
        </p:nvSpPr>
        <p:spPr bwMode="auto">
          <a:xfrm>
            <a:off x="7046913" y="2640013"/>
            <a:ext cx="38163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r>
              <a:rPr lang="zh-CN" altLang="en-US" sz="4400" b="1" dirty="0" smtClean="0">
                <a:solidFill>
                  <a:srgbClr val="589876"/>
                </a:solidFill>
                <a:latin typeface="微软雅黑" pitchFamily="34" charset="-122"/>
                <a:ea typeface="微软雅黑" pitchFamily="34" charset="-122"/>
              </a:rPr>
              <a:t>性能优化</a:t>
            </a:r>
            <a:endParaRPr lang="zh-CN" altLang="en-US" sz="4400" b="1" dirty="0">
              <a:solidFill>
                <a:srgbClr val="58987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28"/>
          <p:cNvSpPr txBox="1">
            <a:spLocks noChangeArrowheads="1"/>
          </p:cNvSpPr>
          <p:nvPr/>
        </p:nvSpPr>
        <p:spPr bwMode="auto">
          <a:xfrm>
            <a:off x="483393" y="3085307"/>
            <a:ext cx="2589213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r>
              <a:rPr lang="en-US" altLang="zh-CN" sz="28700" b="1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8700" b="1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8"/>
          <p:cNvSpPr txBox="1">
            <a:spLocks noChangeArrowheads="1"/>
          </p:cNvSpPr>
          <p:nvPr/>
        </p:nvSpPr>
        <p:spPr bwMode="auto">
          <a:xfrm>
            <a:off x="6230620" y="3684597"/>
            <a:ext cx="6375400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ElastichSearch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(ES)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性能优化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81" y="35192"/>
            <a:ext cx="9343807" cy="2898349"/>
          </a:xfrm>
          <a:prstGeom prst="rect">
            <a:avLst/>
          </a:prstGeom>
        </p:spPr>
      </p:pic>
    </p:spTree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72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直角三角形 8"/>
          <p:cNvSpPr/>
          <p:nvPr/>
        </p:nvSpPr>
        <p:spPr>
          <a:xfrm>
            <a:off x="5181600" y="4381500"/>
            <a:ext cx="1701800" cy="1701800"/>
          </a:xfrm>
          <a:prstGeom prst="rtTriangle">
            <a:avLst/>
          </a:prstGeom>
          <a:solidFill>
            <a:srgbClr val="3D82B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1574800" y="1117600"/>
            <a:ext cx="863600" cy="863600"/>
          </a:xfrm>
          <a:prstGeom prst="rtTriangle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28"/>
          <p:cNvSpPr txBox="1">
            <a:spLocks noChangeArrowheads="1"/>
          </p:cNvSpPr>
          <p:nvPr/>
        </p:nvSpPr>
        <p:spPr bwMode="auto">
          <a:xfrm>
            <a:off x="7046913" y="2640013"/>
            <a:ext cx="38163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r>
              <a:rPr lang="zh-CN" altLang="en-US" sz="4400" b="1" dirty="0" smtClean="0">
                <a:solidFill>
                  <a:srgbClr val="589876"/>
                </a:solidFill>
                <a:latin typeface="微软雅黑" pitchFamily="34" charset="-122"/>
                <a:ea typeface="微软雅黑" pitchFamily="34" charset="-122"/>
              </a:rPr>
              <a:t>功能展示</a:t>
            </a:r>
            <a:endParaRPr lang="zh-CN" altLang="en-US" sz="4400" b="1" dirty="0">
              <a:solidFill>
                <a:srgbClr val="58987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28"/>
          <p:cNvSpPr txBox="1">
            <a:spLocks noChangeArrowheads="1"/>
          </p:cNvSpPr>
          <p:nvPr/>
        </p:nvSpPr>
        <p:spPr bwMode="auto">
          <a:xfrm>
            <a:off x="483393" y="3085307"/>
            <a:ext cx="2589213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r>
              <a:rPr lang="en-US" altLang="zh-CN" sz="28700" b="1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8700" b="1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8"/>
          <p:cNvSpPr txBox="1">
            <a:spLocks noChangeArrowheads="1"/>
          </p:cNvSpPr>
          <p:nvPr/>
        </p:nvSpPr>
        <p:spPr bwMode="auto">
          <a:xfrm>
            <a:off x="6169660" y="3684597"/>
            <a:ext cx="6375400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ElastichSearch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(ES)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查询、搜索？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81" y="35192"/>
            <a:ext cx="9343807" cy="289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93153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420" y="400556"/>
            <a:ext cx="429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第四章 功能展示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4.1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3360" y="1312300"/>
            <a:ext cx="11765280" cy="5362820"/>
            <a:chOff x="213360" y="1312300"/>
            <a:chExt cx="11765280" cy="5362820"/>
          </a:xfrm>
        </p:grpSpPr>
        <p:grpSp>
          <p:nvGrpSpPr>
            <p:cNvPr id="2" name="组合 2"/>
            <p:cNvGrpSpPr>
              <a:grpSpLocks/>
            </p:cNvGrpSpPr>
            <p:nvPr/>
          </p:nvGrpSpPr>
          <p:grpSpPr bwMode="auto">
            <a:xfrm>
              <a:off x="213360" y="1312300"/>
              <a:ext cx="11765280" cy="5362820"/>
              <a:chOff x="719328" y="1614223"/>
              <a:chExt cx="10564368" cy="4263725"/>
            </a:xfrm>
          </p:grpSpPr>
          <p:sp>
            <p:nvSpPr>
              <p:cNvPr id="6150" name="矩形 37"/>
              <p:cNvSpPr>
                <a:spLocks noChangeArrowheads="1"/>
              </p:cNvSpPr>
              <p:nvPr/>
            </p:nvSpPr>
            <p:spPr bwMode="auto">
              <a:xfrm>
                <a:off x="719328" y="1629230"/>
                <a:ext cx="10564368" cy="424871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6151" name="Group 11"/>
              <p:cNvGrpSpPr>
                <a:grpSpLocks/>
              </p:cNvGrpSpPr>
              <p:nvPr/>
            </p:nvGrpSpPr>
            <p:grpSpPr bwMode="auto">
              <a:xfrm>
                <a:off x="719328" y="1614223"/>
                <a:ext cx="10564368" cy="136106"/>
                <a:chOff x="0" y="0"/>
                <a:chExt cx="9201150" cy="72000"/>
              </a:xfrm>
            </p:grpSpPr>
            <p:sp>
              <p:nvSpPr>
                <p:cNvPr id="6152" name="矩形 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3" name="矩形 43"/>
                <p:cNvSpPr>
                  <a:spLocks noChangeArrowheads="1"/>
                </p:cNvSpPr>
                <p:nvPr/>
              </p:nvSpPr>
              <p:spPr bwMode="auto">
                <a:xfrm>
                  <a:off x="15335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4" name="矩形 44"/>
                <p:cNvSpPr>
                  <a:spLocks noChangeArrowheads="1"/>
                </p:cNvSpPr>
                <p:nvPr/>
              </p:nvSpPr>
              <p:spPr bwMode="auto">
                <a:xfrm>
                  <a:off x="306705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5" name="矩形 45"/>
                <p:cNvSpPr>
                  <a:spLocks noChangeArrowheads="1"/>
                </p:cNvSpPr>
                <p:nvPr/>
              </p:nvSpPr>
              <p:spPr bwMode="auto">
                <a:xfrm>
                  <a:off x="460057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6" name="矩形 46"/>
                <p:cNvSpPr>
                  <a:spLocks noChangeArrowheads="1"/>
                </p:cNvSpPr>
                <p:nvPr/>
              </p:nvSpPr>
              <p:spPr bwMode="auto">
                <a:xfrm>
                  <a:off x="613410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7" name="矩形 47"/>
                <p:cNvSpPr>
                  <a:spLocks noChangeArrowheads="1"/>
                </p:cNvSpPr>
                <p:nvPr/>
              </p:nvSpPr>
              <p:spPr bwMode="auto">
                <a:xfrm>
                  <a:off x="76676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</p:grpSp>
        </p:grpSp>
        <p:pic>
          <p:nvPicPr>
            <p:cNvPr id="14" name="图片 5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88" y="1703388"/>
              <a:ext cx="1420812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222500" y="1508201"/>
              <a:ext cx="946658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en-US" altLang="zh-CN" dirty="0" smtClean="0"/>
                <a:t> 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官方</a:t>
              </a:r>
              <a:r>
                <a:rPr lang="en-US" altLang="zh-CN" b="1" dirty="0" err="1" smtClean="0">
                  <a:latin typeface="微软雅黑" pitchFamily="34" charset="-122"/>
                  <a:ea typeface="微软雅黑" pitchFamily="34" charset="-122"/>
                </a:rPr>
                <a:t>JavaApi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是官方提供的针对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客户端进行的搜索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api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，包含丰富的接口类型，比如常用的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match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查询，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match_all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查询，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scroll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分页查询，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querystring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查询等。可以很方便的进行操作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es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数据管理。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官方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Java Rest Client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基于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tcp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ip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协议来发送数据到集群，比较方便直观的一种方式。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官方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JavaScript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方式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可用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javascript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来进行调用、查询的一种方式。</a:t>
              </a:r>
              <a:endParaRPr lang="en-US" altLang="zh-CN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2920" y="4309563"/>
              <a:ext cx="113385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其它 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Python/</a:t>
              </a:r>
              <a:r>
                <a:rPr lang="en-US" altLang="zh-CN" b="1" dirty="0" err="1" smtClean="0">
                  <a:latin typeface="微软雅黑" pitchFamily="34" charset="-122"/>
                  <a:ea typeface="微软雅黑" pitchFamily="34" charset="-122"/>
                </a:rPr>
                <a:t>.Net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/Perl/</a:t>
              </a:r>
              <a:r>
                <a:rPr lang="en-US" altLang="zh-CN" b="1" dirty="0" err="1" smtClean="0">
                  <a:latin typeface="微软雅黑" pitchFamily="34" charset="-122"/>
                  <a:ea typeface="微软雅黑" pitchFamily="34" charset="-122"/>
                </a:rPr>
                <a:t>php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/ruby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官方其它的方式调用。</a:t>
              </a: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实时分析 ，实时搜索 ，可分布，可扩展到上百台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PB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机器。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第三方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Jest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很方便调用官方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Javaapi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的工具类。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656679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72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直角三角形 8"/>
          <p:cNvSpPr/>
          <p:nvPr/>
        </p:nvSpPr>
        <p:spPr>
          <a:xfrm>
            <a:off x="5181600" y="4381500"/>
            <a:ext cx="1701800" cy="1701800"/>
          </a:xfrm>
          <a:prstGeom prst="rtTriangle">
            <a:avLst/>
          </a:prstGeom>
          <a:solidFill>
            <a:srgbClr val="3D82B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1574800" y="1117600"/>
            <a:ext cx="863600" cy="863600"/>
          </a:xfrm>
          <a:prstGeom prst="rtTriangle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28"/>
          <p:cNvSpPr txBox="1">
            <a:spLocks noChangeArrowheads="1"/>
          </p:cNvSpPr>
          <p:nvPr/>
        </p:nvSpPr>
        <p:spPr bwMode="auto">
          <a:xfrm>
            <a:off x="7046913" y="2640013"/>
            <a:ext cx="38163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r>
              <a:rPr lang="zh-CN" altLang="en-US" sz="4400" b="1" dirty="0" smtClean="0">
                <a:solidFill>
                  <a:srgbClr val="589876"/>
                </a:solidFill>
                <a:latin typeface="微软雅黑" pitchFamily="34" charset="-122"/>
                <a:ea typeface="微软雅黑" pitchFamily="34" charset="-122"/>
              </a:rPr>
              <a:t>插件说明</a:t>
            </a:r>
            <a:endParaRPr lang="zh-CN" altLang="en-US" sz="4400" b="1" dirty="0">
              <a:solidFill>
                <a:srgbClr val="58987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28"/>
          <p:cNvSpPr txBox="1">
            <a:spLocks noChangeArrowheads="1"/>
          </p:cNvSpPr>
          <p:nvPr/>
        </p:nvSpPr>
        <p:spPr bwMode="auto">
          <a:xfrm>
            <a:off x="483393" y="3085307"/>
            <a:ext cx="2589213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r>
              <a:rPr lang="en-US" altLang="zh-CN" sz="28700" b="1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8700" b="1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8"/>
          <p:cNvSpPr txBox="1">
            <a:spLocks noChangeArrowheads="1"/>
          </p:cNvSpPr>
          <p:nvPr/>
        </p:nvSpPr>
        <p:spPr bwMode="auto">
          <a:xfrm>
            <a:off x="6169660" y="3684597"/>
            <a:ext cx="6375400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ElastichSearch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(ES)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插件如何使用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81" y="35192"/>
            <a:ext cx="9343807" cy="289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17223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420" y="400556"/>
            <a:ext cx="677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第五章 功能展示 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5.1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3360" y="1312300"/>
            <a:ext cx="11765280" cy="5362820"/>
            <a:chOff x="213360" y="1312300"/>
            <a:chExt cx="11765280" cy="5362820"/>
          </a:xfrm>
        </p:grpSpPr>
        <p:grpSp>
          <p:nvGrpSpPr>
            <p:cNvPr id="2" name="组合 2"/>
            <p:cNvGrpSpPr>
              <a:grpSpLocks/>
            </p:cNvGrpSpPr>
            <p:nvPr/>
          </p:nvGrpSpPr>
          <p:grpSpPr bwMode="auto">
            <a:xfrm>
              <a:off x="213360" y="1312300"/>
              <a:ext cx="11765280" cy="5362820"/>
              <a:chOff x="719328" y="1614223"/>
              <a:chExt cx="10564368" cy="4263725"/>
            </a:xfrm>
          </p:grpSpPr>
          <p:sp>
            <p:nvSpPr>
              <p:cNvPr id="6150" name="矩形 37"/>
              <p:cNvSpPr>
                <a:spLocks noChangeArrowheads="1"/>
              </p:cNvSpPr>
              <p:nvPr/>
            </p:nvSpPr>
            <p:spPr bwMode="auto">
              <a:xfrm>
                <a:off x="719328" y="1629230"/>
                <a:ext cx="10564368" cy="424871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6151" name="Group 11"/>
              <p:cNvGrpSpPr>
                <a:grpSpLocks/>
              </p:cNvGrpSpPr>
              <p:nvPr/>
            </p:nvGrpSpPr>
            <p:grpSpPr bwMode="auto">
              <a:xfrm>
                <a:off x="719328" y="1614223"/>
                <a:ext cx="10564368" cy="136106"/>
                <a:chOff x="0" y="0"/>
                <a:chExt cx="9201150" cy="72000"/>
              </a:xfrm>
            </p:grpSpPr>
            <p:sp>
              <p:nvSpPr>
                <p:cNvPr id="6152" name="矩形 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3" name="矩形 43"/>
                <p:cNvSpPr>
                  <a:spLocks noChangeArrowheads="1"/>
                </p:cNvSpPr>
                <p:nvPr/>
              </p:nvSpPr>
              <p:spPr bwMode="auto">
                <a:xfrm>
                  <a:off x="15335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4" name="矩形 44"/>
                <p:cNvSpPr>
                  <a:spLocks noChangeArrowheads="1"/>
                </p:cNvSpPr>
                <p:nvPr/>
              </p:nvSpPr>
              <p:spPr bwMode="auto">
                <a:xfrm>
                  <a:off x="306705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5" name="矩形 45"/>
                <p:cNvSpPr>
                  <a:spLocks noChangeArrowheads="1"/>
                </p:cNvSpPr>
                <p:nvPr/>
              </p:nvSpPr>
              <p:spPr bwMode="auto">
                <a:xfrm>
                  <a:off x="460057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6" name="矩形 46"/>
                <p:cNvSpPr>
                  <a:spLocks noChangeArrowheads="1"/>
                </p:cNvSpPr>
                <p:nvPr/>
              </p:nvSpPr>
              <p:spPr bwMode="auto">
                <a:xfrm>
                  <a:off x="613410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7" name="矩形 47"/>
                <p:cNvSpPr>
                  <a:spLocks noChangeArrowheads="1"/>
                </p:cNvSpPr>
                <p:nvPr/>
              </p:nvSpPr>
              <p:spPr bwMode="auto">
                <a:xfrm>
                  <a:off x="76676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</p:grpSp>
        </p:grpSp>
        <p:pic>
          <p:nvPicPr>
            <p:cNvPr id="14" name="图片 5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88" y="1703388"/>
              <a:ext cx="1420812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222500" y="1508201"/>
              <a:ext cx="94665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en-US" altLang="zh-CN" dirty="0" smtClean="0"/>
                <a:t> 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Head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是第三方提供的一款很优秀的插件，集监控、查询、配置一体的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功能系统，可以在系统中进行创建、删除索引 、文档。以及查询、配置索引等功能，深受广大开发者的喜爱 。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Kopf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是另一个第三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方提供的一款很优秀的插件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，在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head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功能的基础上，又增加了很多优秀的功能，基本上可以完成所有功能，比如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settings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的配置、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mapping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的新增 、修改。性能调优，以及功能上的改进，提供了很方便的查询界面供用户查询数据。很方便直观。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02920" y="4751523"/>
            <a:ext cx="11338560" cy="167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IK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分词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是国内著名的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中文分词。在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elasticsearch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中，当有字段是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text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或是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string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时，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elasticsearch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会其进行倒排索引 ，会进行数据分词，比如“中华人民共和国”会分成“中华”、“人民”、“共和国”等。当数据 进行查询“人民”时，会进行倒排索引，从而完成对中文的分词操作。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819961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平行四边形 1"/>
          <p:cNvSpPr/>
          <p:nvPr/>
        </p:nvSpPr>
        <p:spPr>
          <a:xfrm flipH="1">
            <a:off x="5400675" y="0"/>
            <a:ext cx="6207125" cy="6858000"/>
          </a:xfrm>
          <a:prstGeom prst="parallelogram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796" name="文本框 4"/>
          <p:cNvSpPr txBox="1">
            <a:spLocks noChangeArrowheads="1"/>
          </p:cNvSpPr>
          <p:nvPr/>
        </p:nvSpPr>
        <p:spPr bwMode="auto">
          <a:xfrm>
            <a:off x="6437313" y="2327275"/>
            <a:ext cx="40814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r>
              <a:rPr lang="zh-CN" altLang="en-US" sz="6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  <a:endParaRPr lang="zh-CN" altLang="en-US" sz="6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797" name="文本框 3"/>
          <p:cNvSpPr txBox="1">
            <a:spLocks noChangeArrowheads="1"/>
          </p:cNvSpPr>
          <p:nvPr/>
        </p:nvSpPr>
        <p:spPr bwMode="auto">
          <a:xfrm>
            <a:off x="6457950" y="3267075"/>
            <a:ext cx="3984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THE PROFESSIONAL POWERPOINT TEMPLATE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420" y="400556"/>
            <a:ext cx="429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性能优化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JVM 1.1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3360" y="1312300"/>
            <a:ext cx="11765280" cy="5362820"/>
            <a:chOff x="213360" y="1312300"/>
            <a:chExt cx="11765280" cy="5362820"/>
          </a:xfrm>
        </p:grpSpPr>
        <p:grpSp>
          <p:nvGrpSpPr>
            <p:cNvPr id="2" name="组合 2"/>
            <p:cNvGrpSpPr>
              <a:grpSpLocks/>
            </p:cNvGrpSpPr>
            <p:nvPr/>
          </p:nvGrpSpPr>
          <p:grpSpPr bwMode="auto">
            <a:xfrm>
              <a:off x="213360" y="1312300"/>
              <a:ext cx="11765280" cy="5362820"/>
              <a:chOff x="719328" y="1614223"/>
              <a:chExt cx="10564368" cy="4263725"/>
            </a:xfrm>
          </p:grpSpPr>
          <p:sp>
            <p:nvSpPr>
              <p:cNvPr id="6150" name="矩形 37"/>
              <p:cNvSpPr>
                <a:spLocks noChangeArrowheads="1"/>
              </p:cNvSpPr>
              <p:nvPr/>
            </p:nvSpPr>
            <p:spPr bwMode="auto">
              <a:xfrm>
                <a:off x="719328" y="1629230"/>
                <a:ext cx="10564368" cy="424871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6151" name="Group 11"/>
              <p:cNvGrpSpPr>
                <a:grpSpLocks/>
              </p:cNvGrpSpPr>
              <p:nvPr/>
            </p:nvGrpSpPr>
            <p:grpSpPr bwMode="auto">
              <a:xfrm>
                <a:off x="719328" y="1614223"/>
                <a:ext cx="10564368" cy="136106"/>
                <a:chOff x="0" y="0"/>
                <a:chExt cx="9201150" cy="72000"/>
              </a:xfrm>
            </p:grpSpPr>
            <p:sp>
              <p:nvSpPr>
                <p:cNvPr id="6152" name="矩形 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3" name="矩形 43"/>
                <p:cNvSpPr>
                  <a:spLocks noChangeArrowheads="1"/>
                </p:cNvSpPr>
                <p:nvPr/>
              </p:nvSpPr>
              <p:spPr bwMode="auto">
                <a:xfrm>
                  <a:off x="15335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4" name="矩形 44"/>
                <p:cNvSpPr>
                  <a:spLocks noChangeArrowheads="1"/>
                </p:cNvSpPr>
                <p:nvPr/>
              </p:nvSpPr>
              <p:spPr bwMode="auto">
                <a:xfrm>
                  <a:off x="306705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5" name="矩形 45"/>
                <p:cNvSpPr>
                  <a:spLocks noChangeArrowheads="1"/>
                </p:cNvSpPr>
                <p:nvPr/>
              </p:nvSpPr>
              <p:spPr bwMode="auto">
                <a:xfrm>
                  <a:off x="460057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6" name="矩形 46"/>
                <p:cNvSpPr>
                  <a:spLocks noChangeArrowheads="1"/>
                </p:cNvSpPr>
                <p:nvPr/>
              </p:nvSpPr>
              <p:spPr bwMode="auto">
                <a:xfrm>
                  <a:off x="613410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7" name="矩形 47"/>
                <p:cNvSpPr>
                  <a:spLocks noChangeArrowheads="1"/>
                </p:cNvSpPr>
                <p:nvPr/>
              </p:nvSpPr>
              <p:spPr bwMode="auto">
                <a:xfrm>
                  <a:off x="76676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</p:grpSp>
        </p:grpSp>
        <p:sp>
          <p:nvSpPr>
            <p:cNvPr id="9" name="TextBox 8"/>
            <p:cNvSpPr txBox="1"/>
            <p:nvPr/>
          </p:nvSpPr>
          <p:spPr>
            <a:xfrm>
              <a:off x="2222500" y="1508201"/>
              <a:ext cx="9466580" cy="111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优化线程池，当有很多查询请求时，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es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默认多线程并发处理，这里我们要通过指定配置，设置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es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的多线程执行方式及使用。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    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441960" y="2782739"/>
            <a:ext cx="11414760" cy="1670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dirty="0">
                <a:latin typeface="微软雅黑" pitchFamily="34" charset="-122"/>
                <a:ea typeface="微软雅黑" pitchFamily="34" charset="-122"/>
              </a:rPr>
            </a:b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90" y="1705120"/>
            <a:ext cx="1088438" cy="127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420" y="400556"/>
            <a:ext cx="424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第一章 概念解释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1.2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3360" y="1312300"/>
            <a:ext cx="11765280" cy="6298662"/>
            <a:chOff x="213360" y="1312300"/>
            <a:chExt cx="11765280" cy="6298662"/>
          </a:xfrm>
        </p:grpSpPr>
        <p:grpSp>
          <p:nvGrpSpPr>
            <p:cNvPr id="2" name="组合 2"/>
            <p:cNvGrpSpPr>
              <a:grpSpLocks/>
            </p:cNvGrpSpPr>
            <p:nvPr/>
          </p:nvGrpSpPr>
          <p:grpSpPr bwMode="auto">
            <a:xfrm>
              <a:off x="213360" y="1312300"/>
              <a:ext cx="11765280" cy="5362820"/>
              <a:chOff x="719328" y="1614223"/>
              <a:chExt cx="10564368" cy="4263725"/>
            </a:xfrm>
          </p:grpSpPr>
          <p:sp>
            <p:nvSpPr>
              <p:cNvPr id="6150" name="矩形 37"/>
              <p:cNvSpPr>
                <a:spLocks noChangeArrowheads="1"/>
              </p:cNvSpPr>
              <p:nvPr/>
            </p:nvSpPr>
            <p:spPr bwMode="auto">
              <a:xfrm>
                <a:off x="719328" y="1629230"/>
                <a:ext cx="10564368" cy="424871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6151" name="Group 11"/>
              <p:cNvGrpSpPr>
                <a:grpSpLocks/>
              </p:cNvGrpSpPr>
              <p:nvPr/>
            </p:nvGrpSpPr>
            <p:grpSpPr bwMode="auto">
              <a:xfrm>
                <a:off x="719328" y="1614223"/>
                <a:ext cx="10564368" cy="136106"/>
                <a:chOff x="0" y="0"/>
                <a:chExt cx="9201150" cy="72000"/>
              </a:xfrm>
            </p:grpSpPr>
            <p:sp>
              <p:nvSpPr>
                <p:cNvPr id="6152" name="矩形 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3" name="矩形 43"/>
                <p:cNvSpPr>
                  <a:spLocks noChangeArrowheads="1"/>
                </p:cNvSpPr>
                <p:nvPr/>
              </p:nvSpPr>
              <p:spPr bwMode="auto">
                <a:xfrm>
                  <a:off x="15335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4" name="矩形 44"/>
                <p:cNvSpPr>
                  <a:spLocks noChangeArrowheads="1"/>
                </p:cNvSpPr>
                <p:nvPr/>
              </p:nvSpPr>
              <p:spPr bwMode="auto">
                <a:xfrm>
                  <a:off x="306705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5" name="矩形 45"/>
                <p:cNvSpPr>
                  <a:spLocks noChangeArrowheads="1"/>
                </p:cNvSpPr>
                <p:nvPr/>
              </p:nvSpPr>
              <p:spPr bwMode="auto">
                <a:xfrm>
                  <a:off x="460057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6" name="矩形 46"/>
                <p:cNvSpPr>
                  <a:spLocks noChangeArrowheads="1"/>
                </p:cNvSpPr>
                <p:nvPr/>
              </p:nvSpPr>
              <p:spPr bwMode="auto">
                <a:xfrm>
                  <a:off x="613410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7" name="矩形 47"/>
                <p:cNvSpPr>
                  <a:spLocks noChangeArrowheads="1"/>
                </p:cNvSpPr>
                <p:nvPr/>
              </p:nvSpPr>
              <p:spPr bwMode="auto">
                <a:xfrm>
                  <a:off x="76676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</p:grpSp>
        </p:grpSp>
        <p:pic>
          <p:nvPicPr>
            <p:cNvPr id="14" name="图片 5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88" y="1703388"/>
              <a:ext cx="1420812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222500" y="1508201"/>
              <a:ext cx="9466580" cy="610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suggest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：此线程池用于建议器请求。它的类型默认为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fixed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size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默认为可用处理器的数量，队列的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size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默认为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1000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。</a:t>
              </a:r>
              <a:br>
                <a:rPr lang="zh-CN" altLang="en-US" dirty="0">
                  <a:latin typeface="微软雅黑" pitchFamily="34" charset="-122"/>
                  <a:ea typeface="微软雅黑" pitchFamily="34" charset="-122"/>
                </a:rPr>
              </a:b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get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：此线程池用于实时的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GET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请求。它的类型默认为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fixed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size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默认为可用处理器的数量，队列的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size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默认为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1000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。</a:t>
              </a:r>
              <a:br>
                <a:rPr lang="zh-CN" altLang="en-US" dirty="0">
                  <a:latin typeface="微软雅黑" pitchFamily="34" charset="-122"/>
                  <a:ea typeface="微软雅黑" pitchFamily="34" charset="-122"/>
                </a:rPr>
              </a:b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bulk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：你可以猜到，此线程池用于批量操作。它的类型默认为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fixed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size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默认为可用处理器的数量，队列的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size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默认为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50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。</a:t>
              </a:r>
              <a:br>
                <a:rPr lang="zh-CN" altLang="en-US" dirty="0">
                  <a:latin typeface="微软雅黑" pitchFamily="34" charset="-122"/>
                  <a:ea typeface="微软雅黑" pitchFamily="34" charset="-122"/>
                </a:rPr>
              </a:b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percolate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：此线程池用于预匹配器操作。它的类型默认为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fixed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size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默认为可用处理器的数量，队列的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size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默认为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1000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。</a:t>
              </a: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en-US" altLang="zh-CN" dirty="0" err="1">
                  <a:latin typeface="微软雅黑" pitchFamily="34" charset="-122"/>
                  <a:ea typeface="微软雅黑" pitchFamily="34" charset="-122"/>
                </a:rPr>
                <a:t>elasticsearch.yml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中可以设置 ：</a:t>
              </a: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en-US" altLang="zh-CN" dirty="0" err="1">
                  <a:latin typeface="微软雅黑" pitchFamily="34" charset="-122"/>
                  <a:ea typeface="微软雅黑" pitchFamily="34" charset="-122"/>
                </a:rPr>
                <a:t>threadpool.index.type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: fixed </a:t>
              </a:r>
              <a:r>
                <a:rPr lang="en-US" altLang="zh-CN" dirty="0" err="1">
                  <a:latin typeface="微软雅黑" pitchFamily="34" charset="-122"/>
                  <a:ea typeface="微软雅黑" pitchFamily="34" charset="-122"/>
                </a:rPr>
                <a:t>threadpool.index.size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: 100 </a:t>
              </a:r>
              <a:r>
                <a:rPr lang="en-US" altLang="zh-CN" dirty="0" err="1">
                  <a:latin typeface="微软雅黑" pitchFamily="34" charset="-122"/>
                  <a:ea typeface="微软雅黑" pitchFamily="34" charset="-122"/>
                </a:rPr>
                <a:t>threadpool.index.queue_size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: 500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914820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420" y="400556"/>
            <a:ext cx="424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第一章 概念解释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1.3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13360" y="1312300"/>
            <a:ext cx="11765280" cy="5362820"/>
            <a:chOff x="213360" y="1312300"/>
            <a:chExt cx="11765280" cy="5362820"/>
          </a:xfrm>
        </p:grpSpPr>
        <p:grpSp>
          <p:nvGrpSpPr>
            <p:cNvPr id="2" name="组合 2"/>
            <p:cNvGrpSpPr>
              <a:grpSpLocks/>
            </p:cNvGrpSpPr>
            <p:nvPr/>
          </p:nvGrpSpPr>
          <p:grpSpPr bwMode="auto">
            <a:xfrm>
              <a:off x="213360" y="1312300"/>
              <a:ext cx="11765280" cy="5362820"/>
              <a:chOff x="719328" y="1614223"/>
              <a:chExt cx="10564368" cy="4263725"/>
            </a:xfrm>
          </p:grpSpPr>
          <p:sp>
            <p:nvSpPr>
              <p:cNvPr id="6150" name="矩形 37"/>
              <p:cNvSpPr>
                <a:spLocks noChangeArrowheads="1"/>
              </p:cNvSpPr>
              <p:nvPr/>
            </p:nvSpPr>
            <p:spPr bwMode="auto">
              <a:xfrm>
                <a:off x="719328" y="1629230"/>
                <a:ext cx="10564368" cy="424871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6151" name="Group 11"/>
              <p:cNvGrpSpPr>
                <a:grpSpLocks/>
              </p:cNvGrpSpPr>
              <p:nvPr/>
            </p:nvGrpSpPr>
            <p:grpSpPr bwMode="auto">
              <a:xfrm>
                <a:off x="719328" y="1614223"/>
                <a:ext cx="10564368" cy="136106"/>
                <a:chOff x="0" y="0"/>
                <a:chExt cx="9201150" cy="72000"/>
              </a:xfrm>
            </p:grpSpPr>
            <p:sp>
              <p:nvSpPr>
                <p:cNvPr id="6152" name="矩形 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3" name="矩形 43"/>
                <p:cNvSpPr>
                  <a:spLocks noChangeArrowheads="1"/>
                </p:cNvSpPr>
                <p:nvPr/>
              </p:nvSpPr>
              <p:spPr bwMode="auto">
                <a:xfrm>
                  <a:off x="15335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4" name="矩形 44"/>
                <p:cNvSpPr>
                  <a:spLocks noChangeArrowheads="1"/>
                </p:cNvSpPr>
                <p:nvPr/>
              </p:nvSpPr>
              <p:spPr bwMode="auto">
                <a:xfrm>
                  <a:off x="306705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5" name="矩形 45"/>
                <p:cNvSpPr>
                  <a:spLocks noChangeArrowheads="1"/>
                </p:cNvSpPr>
                <p:nvPr/>
              </p:nvSpPr>
              <p:spPr bwMode="auto">
                <a:xfrm>
                  <a:off x="460057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6" name="矩形 46"/>
                <p:cNvSpPr>
                  <a:spLocks noChangeArrowheads="1"/>
                </p:cNvSpPr>
                <p:nvPr/>
              </p:nvSpPr>
              <p:spPr bwMode="auto">
                <a:xfrm>
                  <a:off x="613410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7" name="矩形 47"/>
                <p:cNvSpPr>
                  <a:spLocks noChangeArrowheads="1"/>
                </p:cNvSpPr>
                <p:nvPr/>
              </p:nvSpPr>
              <p:spPr bwMode="auto">
                <a:xfrm>
                  <a:off x="76676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</p:grpSp>
        </p:grpSp>
        <p:pic>
          <p:nvPicPr>
            <p:cNvPr id="14" name="图片 5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88" y="1703388"/>
              <a:ext cx="1420812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222500" y="1508201"/>
              <a:ext cx="94665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en-US" altLang="zh-CN" dirty="0" smtClean="0"/>
                <a:t> </a:t>
              </a:r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文档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dirty="0"/>
                <a:t> 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一个文档是一个可被索引的基础信息单元。比如，你可以拥有某一个客户的文档，某一个产品的一个文档，当然，也可以拥有某个订单的一个文档。文档以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JSON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en-US" altLang="zh-CN" dirty="0" err="1">
                  <a:latin typeface="微软雅黑" pitchFamily="34" charset="-122"/>
                  <a:ea typeface="微软雅黑" pitchFamily="34" charset="-122"/>
                </a:rPr>
                <a:t>Javascript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 Object Notation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）格式来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表示。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文档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必须被索引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赋予一个索引的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type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2675308" y="3794760"/>
              <a:ext cx="1378532" cy="19354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5722341" y="3794760"/>
              <a:ext cx="1378532" cy="19354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644308" y="3794760"/>
              <a:ext cx="1378532" cy="193548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88920" y="4465320"/>
              <a:ext cx="1188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    索引</a:t>
              </a:r>
              <a:endParaRPr lang="en-US" altLang="zh-CN" dirty="0" smtClean="0"/>
            </a:p>
            <a:p>
              <a:r>
                <a:rPr lang="en-US" altLang="zh-CN" dirty="0" smtClean="0"/>
                <a:t> ( index )</a:t>
              </a:r>
              <a:endParaRPr lang="zh-CN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07747" y="4465320"/>
              <a:ext cx="96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  类型</a:t>
              </a:r>
              <a:endParaRPr lang="en-US" altLang="zh-CN" dirty="0" smtClean="0"/>
            </a:p>
            <a:p>
              <a:r>
                <a:rPr lang="en-US" altLang="zh-CN" dirty="0" smtClean="0"/>
                <a:t>( type )</a:t>
              </a:r>
              <a:endParaRPr lang="zh-CN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76360" y="4465320"/>
              <a:ext cx="96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 文档</a:t>
              </a:r>
              <a:endParaRPr lang="en-US" altLang="zh-CN" dirty="0" smtClean="0"/>
            </a:p>
            <a:p>
              <a:r>
                <a:rPr lang="en-US" altLang="zh-CN" dirty="0" smtClean="0"/>
                <a:t>( doc )</a:t>
              </a:r>
              <a:endParaRPr lang="zh-CN" altLang="en-US" dirty="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4236720" y="4762500"/>
              <a:ext cx="13067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7208520" y="4762500"/>
              <a:ext cx="13067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358640" y="4297680"/>
              <a:ext cx="1363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          N</a:t>
              </a:r>
              <a:endParaRPr lang="zh-CN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80063" y="4297680"/>
              <a:ext cx="1363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          N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9983145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420" y="400556"/>
            <a:ext cx="424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第一章 概念解释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1.4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13360" y="1312300"/>
            <a:ext cx="11765280" cy="5362820"/>
            <a:chOff x="213360" y="1312300"/>
            <a:chExt cx="11765280" cy="5362820"/>
          </a:xfrm>
        </p:grpSpPr>
        <p:grpSp>
          <p:nvGrpSpPr>
            <p:cNvPr id="11" name="组合 10"/>
            <p:cNvGrpSpPr/>
            <p:nvPr/>
          </p:nvGrpSpPr>
          <p:grpSpPr>
            <a:xfrm>
              <a:off x="213360" y="1312300"/>
              <a:ext cx="11765280" cy="5362820"/>
              <a:chOff x="213360" y="1312300"/>
              <a:chExt cx="11765280" cy="5362821"/>
            </a:xfrm>
          </p:grpSpPr>
          <p:grpSp>
            <p:nvGrpSpPr>
              <p:cNvPr id="2" name="组合 2"/>
              <p:cNvGrpSpPr>
                <a:grpSpLocks/>
              </p:cNvGrpSpPr>
              <p:nvPr/>
            </p:nvGrpSpPr>
            <p:grpSpPr bwMode="auto">
              <a:xfrm>
                <a:off x="213360" y="1312300"/>
                <a:ext cx="11765280" cy="5362821"/>
                <a:chOff x="719328" y="1614223"/>
                <a:chExt cx="10564368" cy="4263726"/>
              </a:xfrm>
            </p:grpSpPr>
            <p:sp>
              <p:nvSpPr>
                <p:cNvPr id="6150" name="矩形 37"/>
                <p:cNvSpPr>
                  <a:spLocks noChangeArrowheads="1"/>
                </p:cNvSpPr>
                <p:nvPr/>
              </p:nvSpPr>
              <p:spPr bwMode="auto">
                <a:xfrm>
                  <a:off x="719328" y="1629230"/>
                  <a:ext cx="10564368" cy="424871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grpSp>
              <p:nvGrpSpPr>
                <p:cNvPr id="6151" name="Group 11"/>
                <p:cNvGrpSpPr>
                  <a:grpSpLocks/>
                </p:cNvGrpSpPr>
                <p:nvPr/>
              </p:nvGrpSpPr>
              <p:grpSpPr bwMode="auto">
                <a:xfrm>
                  <a:off x="719328" y="1614223"/>
                  <a:ext cx="10564368" cy="136106"/>
                  <a:chOff x="0" y="0"/>
                  <a:chExt cx="9201150" cy="72000"/>
                </a:xfrm>
              </p:grpSpPr>
              <p:sp>
                <p:nvSpPr>
                  <p:cNvPr id="6152" name="矩形 5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1533525" cy="72000"/>
                  </a:xfrm>
                  <a:prstGeom prst="rect">
                    <a:avLst/>
                  </a:prstGeom>
                  <a:solidFill>
                    <a:srgbClr val="58987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zh-CN" altLang="zh-CN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sym typeface="微软雅黑" pitchFamily="34" charset="-122"/>
                    </a:endParaRPr>
                  </a:p>
                </p:txBody>
              </p:sp>
              <p:sp>
                <p:nvSpPr>
                  <p:cNvPr id="6153" name="矩形 43"/>
                  <p:cNvSpPr>
                    <a:spLocks noChangeArrowheads="1"/>
                  </p:cNvSpPr>
                  <p:nvPr/>
                </p:nvSpPr>
                <p:spPr bwMode="auto">
                  <a:xfrm>
                    <a:off x="1533525" y="0"/>
                    <a:ext cx="1533525" cy="72000"/>
                  </a:xfrm>
                  <a:prstGeom prst="rect">
                    <a:avLst/>
                  </a:prstGeom>
                  <a:solidFill>
                    <a:srgbClr val="05588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zh-CN" altLang="zh-CN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sym typeface="微软雅黑" pitchFamily="34" charset="-122"/>
                    </a:endParaRPr>
                  </a:p>
                </p:txBody>
              </p:sp>
              <p:sp>
                <p:nvSpPr>
                  <p:cNvPr id="6154" name="矩形 44"/>
                  <p:cNvSpPr>
                    <a:spLocks noChangeArrowheads="1"/>
                  </p:cNvSpPr>
                  <p:nvPr/>
                </p:nvSpPr>
                <p:spPr bwMode="auto">
                  <a:xfrm>
                    <a:off x="3067050" y="0"/>
                    <a:ext cx="1533525" cy="72000"/>
                  </a:xfrm>
                  <a:prstGeom prst="rect">
                    <a:avLst/>
                  </a:prstGeom>
                  <a:solidFill>
                    <a:srgbClr val="58987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zh-CN" altLang="zh-CN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sym typeface="微软雅黑" pitchFamily="34" charset="-122"/>
                    </a:endParaRPr>
                  </a:p>
                </p:txBody>
              </p:sp>
              <p:sp>
                <p:nvSpPr>
                  <p:cNvPr id="6155" name="矩形 45"/>
                  <p:cNvSpPr>
                    <a:spLocks noChangeArrowheads="1"/>
                  </p:cNvSpPr>
                  <p:nvPr/>
                </p:nvSpPr>
                <p:spPr bwMode="auto">
                  <a:xfrm>
                    <a:off x="4600575" y="0"/>
                    <a:ext cx="1533525" cy="72000"/>
                  </a:xfrm>
                  <a:prstGeom prst="rect">
                    <a:avLst/>
                  </a:prstGeom>
                  <a:solidFill>
                    <a:srgbClr val="05588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zh-CN" altLang="zh-CN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sym typeface="微软雅黑" pitchFamily="34" charset="-122"/>
                    </a:endParaRPr>
                  </a:p>
                </p:txBody>
              </p:sp>
              <p:sp>
                <p:nvSpPr>
                  <p:cNvPr id="6156" name="矩形 46"/>
                  <p:cNvSpPr>
                    <a:spLocks noChangeArrowheads="1"/>
                  </p:cNvSpPr>
                  <p:nvPr/>
                </p:nvSpPr>
                <p:spPr bwMode="auto">
                  <a:xfrm>
                    <a:off x="6134100" y="0"/>
                    <a:ext cx="1533525" cy="72000"/>
                  </a:xfrm>
                  <a:prstGeom prst="rect">
                    <a:avLst/>
                  </a:prstGeom>
                  <a:solidFill>
                    <a:srgbClr val="58987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zh-CN" altLang="zh-CN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sym typeface="微软雅黑" pitchFamily="34" charset="-122"/>
                    </a:endParaRPr>
                  </a:p>
                </p:txBody>
              </p:sp>
              <p:sp>
                <p:nvSpPr>
                  <p:cNvPr id="6157" name="矩形 47"/>
                  <p:cNvSpPr>
                    <a:spLocks noChangeArrowheads="1"/>
                  </p:cNvSpPr>
                  <p:nvPr/>
                </p:nvSpPr>
                <p:spPr bwMode="auto">
                  <a:xfrm>
                    <a:off x="7667625" y="0"/>
                    <a:ext cx="1533525" cy="72000"/>
                  </a:xfrm>
                  <a:prstGeom prst="rect">
                    <a:avLst/>
                  </a:prstGeom>
                  <a:solidFill>
                    <a:srgbClr val="05588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zh-CN" altLang="zh-CN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  <a:sym typeface="微软雅黑" pitchFamily="34" charset="-122"/>
                    </a:endParaRPr>
                  </a:p>
                </p:txBody>
              </p:sp>
            </p:grpSp>
          </p:grpSp>
          <p:pic>
            <p:nvPicPr>
              <p:cNvPr id="14" name="图片 5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688" y="1703388"/>
                <a:ext cx="1420812" cy="166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222500" y="1508201"/>
                <a:ext cx="9466580" cy="2862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l"/>
                </a:pPr>
                <a:r>
                  <a:rPr lang="en-US" altLang="zh-CN" dirty="0" smtClean="0"/>
                  <a:t> 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分片：</a:t>
                </a:r>
                <a:r>
                  <a:rPr lang="zh-CN" altLang="en-US" dirty="0" smtClean="0"/>
                  <a:t> 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一个索引保存了大量的文档数据，那这些数据是如何存储的呢？其实这是把很多数据，分布的放在每个分片中，分片又被放到集群中的各个机器上。每个分片都独立的“索引”（即可以增加、删除，修改、查询）。这样做的好处有点两点。</a:t>
                </a:r>
                <a:endParaRPr lang="en-US" altLang="zh-CN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 smtClean="0">
                    <a:latin typeface="微软雅黑" pitchFamily="34" charset="-122"/>
                    <a:ea typeface="微软雅黑" pitchFamily="34" charset="-122"/>
                  </a:rPr>
                  <a:t>     </a:t>
                </a:r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1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、横向扩展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，水平分割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数据容量。</a:t>
                </a:r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     2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、可以在分片上并行的进行操作。</a:t>
                </a:r>
                <a:endParaRPr lang="en-US" altLang="zh-CN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" name="圆角矩形 3"/>
              <p:cNvSpPr/>
              <p:nvPr/>
            </p:nvSpPr>
            <p:spPr>
              <a:xfrm>
                <a:off x="2675308" y="4329968"/>
                <a:ext cx="1378532" cy="193548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5722341" y="4343401"/>
                <a:ext cx="1378532" cy="20838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788920" y="5000528"/>
                <a:ext cx="1188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  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主分片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722341" y="6293501"/>
                <a:ext cx="1417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  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复制分片</a:t>
                </a:r>
              </a:p>
            </p:txBody>
          </p:sp>
        </p:grpSp>
        <p:sp>
          <p:nvSpPr>
            <p:cNvPr id="26" name="圆角矩形 25"/>
            <p:cNvSpPr/>
            <p:nvPr/>
          </p:nvSpPr>
          <p:spPr>
            <a:xfrm>
              <a:off x="5722341" y="4706673"/>
              <a:ext cx="1378532" cy="20838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5722341" y="5046926"/>
              <a:ext cx="1378532" cy="20838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5722341" y="5344106"/>
              <a:ext cx="1378532" cy="20838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5722341" y="5693257"/>
              <a:ext cx="1378532" cy="20838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5722341" y="6028537"/>
              <a:ext cx="1378532" cy="20838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双大括号 6"/>
            <p:cNvSpPr/>
            <p:nvPr/>
          </p:nvSpPr>
          <p:spPr>
            <a:xfrm>
              <a:off x="5227320" y="4343401"/>
              <a:ext cx="2377440" cy="1893524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箭头连接符 21"/>
          <p:cNvCxnSpPr/>
          <p:nvPr/>
        </p:nvCxnSpPr>
        <p:spPr>
          <a:xfrm>
            <a:off x="4130040" y="5297707"/>
            <a:ext cx="10617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67199" y="4915060"/>
            <a:ext cx="109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       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613343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420" y="400556"/>
            <a:ext cx="424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第一章 概念解释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1.5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13360" y="1312300"/>
            <a:ext cx="11765280" cy="5362820"/>
            <a:chOff x="213360" y="1312300"/>
            <a:chExt cx="11765280" cy="5362821"/>
          </a:xfrm>
        </p:grpSpPr>
        <p:grpSp>
          <p:nvGrpSpPr>
            <p:cNvPr id="2" name="组合 2"/>
            <p:cNvGrpSpPr>
              <a:grpSpLocks/>
            </p:cNvGrpSpPr>
            <p:nvPr/>
          </p:nvGrpSpPr>
          <p:grpSpPr bwMode="auto">
            <a:xfrm>
              <a:off x="213360" y="1312300"/>
              <a:ext cx="11765280" cy="5362821"/>
              <a:chOff x="719328" y="1614223"/>
              <a:chExt cx="10564368" cy="4263726"/>
            </a:xfrm>
          </p:grpSpPr>
          <p:sp>
            <p:nvSpPr>
              <p:cNvPr id="6150" name="矩形 37"/>
              <p:cNvSpPr>
                <a:spLocks noChangeArrowheads="1"/>
              </p:cNvSpPr>
              <p:nvPr/>
            </p:nvSpPr>
            <p:spPr bwMode="auto">
              <a:xfrm>
                <a:off x="719328" y="1629230"/>
                <a:ext cx="10564368" cy="424871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6151" name="Group 11"/>
              <p:cNvGrpSpPr>
                <a:grpSpLocks/>
              </p:cNvGrpSpPr>
              <p:nvPr/>
            </p:nvGrpSpPr>
            <p:grpSpPr bwMode="auto">
              <a:xfrm>
                <a:off x="719328" y="1614223"/>
                <a:ext cx="10564368" cy="136106"/>
                <a:chOff x="0" y="0"/>
                <a:chExt cx="9201150" cy="72000"/>
              </a:xfrm>
            </p:grpSpPr>
            <p:sp>
              <p:nvSpPr>
                <p:cNvPr id="6152" name="矩形 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3" name="矩形 43"/>
                <p:cNvSpPr>
                  <a:spLocks noChangeArrowheads="1"/>
                </p:cNvSpPr>
                <p:nvPr/>
              </p:nvSpPr>
              <p:spPr bwMode="auto">
                <a:xfrm>
                  <a:off x="15335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4" name="矩形 44"/>
                <p:cNvSpPr>
                  <a:spLocks noChangeArrowheads="1"/>
                </p:cNvSpPr>
                <p:nvPr/>
              </p:nvSpPr>
              <p:spPr bwMode="auto">
                <a:xfrm>
                  <a:off x="306705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5" name="矩形 45"/>
                <p:cNvSpPr>
                  <a:spLocks noChangeArrowheads="1"/>
                </p:cNvSpPr>
                <p:nvPr/>
              </p:nvSpPr>
              <p:spPr bwMode="auto">
                <a:xfrm>
                  <a:off x="460057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6" name="矩形 46"/>
                <p:cNvSpPr>
                  <a:spLocks noChangeArrowheads="1"/>
                </p:cNvSpPr>
                <p:nvPr/>
              </p:nvSpPr>
              <p:spPr bwMode="auto">
                <a:xfrm>
                  <a:off x="6134100" y="0"/>
                  <a:ext cx="1533525" cy="72000"/>
                </a:xfrm>
                <a:prstGeom prst="rect">
                  <a:avLst/>
                </a:prstGeom>
                <a:solidFill>
                  <a:srgbClr val="5898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6157" name="矩形 47"/>
                <p:cNvSpPr>
                  <a:spLocks noChangeArrowheads="1"/>
                </p:cNvSpPr>
                <p:nvPr/>
              </p:nvSpPr>
              <p:spPr bwMode="auto">
                <a:xfrm>
                  <a:off x="7667625" y="0"/>
                  <a:ext cx="1533525" cy="72000"/>
                </a:xfrm>
                <a:prstGeom prst="rect">
                  <a:avLst/>
                </a:prstGeom>
                <a:solidFill>
                  <a:srgbClr val="055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</p:grpSp>
        </p:grpSp>
        <p:pic>
          <p:nvPicPr>
            <p:cNvPr id="14" name="图片 5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88" y="1703388"/>
              <a:ext cx="1420812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222500" y="1508201"/>
              <a:ext cx="94665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en-US" altLang="zh-CN" dirty="0" smtClean="0"/>
                <a:t> 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复制分片：</a:t>
              </a:r>
              <a:r>
                <a:rPr lang="zh-CN" altLang="en-US" dirty="0" smtClean="0"/>
                <a:t> 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一个分片可以有多个复制分片，也可以无复制分片。它的作用主要是防止分片故障，加速查询索引等功能，提供了高可用性。另外，复制分片是不和主分片在一起的，意思就是说，一个主分片在一台机器上，它的复制分片可能分布在其它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N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台机器上。在这里，我们可以把它理解为，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一个分片的复制，就叫复制分片。</a:t>
              </a:r>
              <a:endPara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2675308" y="4343400"/>
            <a:ext cx="2171012" cy="13563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788920" y="4673707"/>
            <a:ext cx="193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分片</a:t>
            </a:r>
            <a:r>
              <a:rPr lang="en-US" altLang="zh-CN" dirty="0" smtClean="0"/>
              <a:t> ( </a:t>
            </a:r>
            <a:r>
              <a:rPr lang="en-US" altLang="zh-CN" dirty="0" err="1" smtClean="0"/>
              <a:t>primary_shards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5642954" y="3822206"/>
            <a:ext cx="2171012" cy="10423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760720" y="3979192"/>
            <a:ext cx="193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复制分片</a:t>
            </a:r>
            <a:r>
              <a:rPr lang="en-US" altLang="zh-CN" dirty="0" smtClean="0"/>
              <a:t> ( </a:t>
            </a:r>
            <a:r>
              <a:rPr lang="en-US" altLang="zh-CN" dirty="0" err="1" smtClean="0"/>
              <a:t>primary_shards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5647108" y="5320038"/>
            <a:ext cx="2171012" cy="11569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64874" y="5575353"/>
            <a:ext cx="193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复制</a:t>
            </a:r>
            <a:r>
              <a:rPr lang="zh-CN" altLang="en-US" dirty="0"/>
              <a:t>分片</a:t>
            </a:r>
            <a:r>
              <a:rPr lang="en-US" altLang="zh-CN" dirty="0" smtClean="0"/>
              <a:t>( </a:t>
            </a:r>
            <a:r>
              <a:rPr lang="en-US" altLang="zh-CN" dirty="0" err="1" smtClean="0"/>
              <a:t>primary_shards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373974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72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直角三角形 8"/>
          <p:cNvSpPr/>
          <p:nvPr/>
        </p:nvSpPr>
        <p:spPr>
          <a:xfrm>
            <a:off x="5181600" y="4381500"/>
            <a:ext cx="1701800" cy="1701800"/>
          </a:xfrm>
          <a:prstGeom prst="rtTriangle">
            <a:avLst/>
          </a:prstGeom>
          <a:solidFill>
            <a:srgbClr val="3D82B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1574800" y="1117600"/>
            <a:ext cx="863600" cy="863600"/>
          </a:xfrm>
          <a:prstGeom prst="rtTriangle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28"/>
          <p:cNvSpPr txBox="1">
            <a:spLocks noChangeArrowheads="1"/>
          </p:cNvSpPr>
          <p:nvPr/>
        </p:nvSpPr>
        <p:spPr bwMode="auto">
          <a:xfrm>
            <a:off x="7046913" y="2640013"/>
            <a:ext cx="38163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r>
              <a:rPr lang="zh-CN" altLang="en-US" sz="4400" b="1" dirty="0" smtClean="0">
                <a:solidFill>
                  <a:srgbClr val="589876"/>
                </a:solidFill>
                <a:latin typeface="微软雅黑" pitchFamily="34" charset="-122"/>
                <a:ea typeface="微软雅黑" pitchFamily="34" charset="-122"/>
              </a:rPr>
              <a:t>系统原理</a:t>
            </a:r>
            <a:endParaRPr lang="zh-CN" altLang="en-US" sz="4400" b="1" dirty="0">
              <a:solidFill>
                <a:srgbClr val="58987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28"/>
          <p:cNvSpPr txBox="1">
            <a:spLocks noChangeArrowheads="1"/>
          </p:cNvSpPr>
          <p:nvPr/>
        </p:nvSpPr>
        <p:spPr bwMode="auto">
          <a:xfrm>
            <a:off x="483393" y="3085307"/>
            <a:ext cx="2589213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r>
              <a:rPr lang="en-US" altLang="zh-CN" sz="28700" b="1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8700" b="1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8"/>
          <p:cNvSpPr txBox="1">
            <a:spLocks noChangeArrowheads="1"/>
          </p:cNvSpPr>
          <p:nvPr/>
        </p:nvSpPr>
        <p:spPr bwMode="auto">
          <a:xfrm>
            <a:off x="6230620" y="3684597"/>
            <a:ext cx="6375400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ElastichSearch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(ES)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查询为什么能实时？ 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81" y="35192"/>
            <a:ext cx="9343807" cy="289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04435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8420" y="400556"/>
            <a:ext cx="424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第二章 系统原理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– 2.1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" y="158984"/>
            <a:ext cx="3148013" cy="9764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4840" y="1502390"/>
            <a:ext cx="38404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集群中有很多结点，结点与结点之间可以进行配置。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比如：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主结点，非数据结点。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（协调创建索引、查询请求）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非主结点，数据结点。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Node3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非主结点，非数据（负载 均衡，组装返回的数据给客户端。）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Shape 917"/>
          <p:cNvSpPr/>
          <p:nvPr/>
        </p:nvSpPr>
        <p:spPr>
          <a:xfrm flipV="1">
            <a:off x="939164" y="1171100"/>
            <a:ext cx="10551795" cy="0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kern="0">
              <a:solidFill>
                <a:sysClr val="windowText" lastClr="000000"/>
              </a:solidFill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64" y="1380470"/>
            <a:ext cx="7198996" cy="529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973</Words>
  <Application>Microsoft Office PowerPoint</Application>
  <PresentationFormat>自定义</PresentationFormat>
  <Paragraphs>125</Paragraphs>
  <Slides>24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176</cp:revision>
  <dcterms:created xsi:type="dcterms:W3CDTF">2015-09-26T03:26:02Z</dcterms:created>
  <dcterms:modified xsi:type="dcterms:W3CDTF">2016-12-16T08:23:54Z</dcterms:modified>
</cp:coreProperties>
</file>